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</p:sldMasterIdLst>
  <p:notesMasterIdLst>
    <p:notesMasterId r:id="rId32"/>
  </p:notesMasterIdLst>
  <p:handoutMasterIdLst>
    <p:handoutMasterId r:id="rId33"/>
  </p:handoutMasterIdLst>
  <p:sldIdLst>
    <p:sldId id="999" r:id="rId3"/>
    <p:sldId id="995" r:id="rId4"/>
    <p:sldId id="1002" r:id="rId5"/>
    <p:sldId id="1003" r:id="rId6"/>
    <p:sldId id="1005" r:id="rId7"/>
    <p:sldId id="1001" r:id="rId8"/>
    <p:sldId id="1004" r:id="rId9"/>
    <p:sldId id="1006" r:id="rId10"/>
    <p:sldId id="1007" r:id="rId11"/>
    <p:sldId id="1008" r:id="rId12"/>
    <p:sldId id="1009" r:id="rId13"/>
    <p:sldId id="1016" r:id="rId14"/>
    <p:sldId id="1019" r:id="rId15"/>
    <p:sldId id="1021" r:id="rId16"/>
    <p:sldId id="1022" r:id="rId17"/>
    <p:sldId id="1015" r:id="rId18"/>
    <p:sldId id="1014" r:id="rId19"/>
    <p:sldId id="1011" r:id="rId20"/>
    <p:sldId id="1023" r:id="rId21"/>
    <p:sldId id="1024" r:id="rId22"/>
    <p:sldId id="1025" r:id="rId23"/>
    <p:sldId id="1026" r:id="rId24"/>
    <p:sldId id="1027" r:id="rId25"/>
    <p:sldId id="1028" r:id="rId26"/>
    <p:sldId id="1029" r:id="rId27"/>
    <p:sldId id="1010" r:id="rId28"/>
    <p:sldId id="1017" r:id="rId29"/>
    <p:sldId id="1030" r:id="rId30"/>
    <p:sldId id="1000" r:id="rId31"/>
  </p:sldIdLst>
  <p:sldSz cx="9144000" cy="6858000" type="screen4x3"/>
  <p:notesSz cx="6834188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36DD1F6-542F-4F67-BA37-AC4F1DE94BCD}">
          <p14:sldIdLst>
            <p14:sldId id="999"/>
            <p14:sldId id="995"/>
            <p14:sldId id="1002"/>
            <p14:sldId id="1003"/>
            <p14:sldId id="1005"/>
            <p14:sldId id="1001"/>
            <p14:sldId id="1004"/>
            <p14:sldId id="1006"/>
            <p14:sldId id="1007"/>
            <p14:sldId id="1008"/>
            <p14:sldId id="1009"/>
            <p14:sldId id="1016"/>
            <p14:sldId id="1019"/>
            <p14:sldId id="1021"/>
            <p14:sldId id="1022"/>
            <p14:sldId id="1015"/>
            <p14:sldId id="1014"/>
            <p14:sldId id="1011"/>
            <p14:sldId id="1023"/>
            <p14:sldId id="1024"/>
            <p14:sldId id="1025"/>
            <p14:sldId id="1026"/>
            <p14:sldId id="1027"/>
            <p14:sldId id="1028"/>
            <p14:sldId id="1029"/>
            <p14:sldId id="1010"/>
            <p14:sldId id="1017"/>
            <p14:sldId id="1030"/>
            <p14:sldId id="10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3">
          <p15:clr>
            <a:srgbClr val="A4A3A4"/>
          </p15:clr>
        </p15:guide>
        <p15:guide id="2" pos="215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5C95"/>
    <a:srgbClr val="92D050"/>
    <a:srgbClr val="FF9999"/>
    <a:srgbClr val="C4CEC8"/>
    <a:srgbClr val="0066CC"/>
    <a:srgbClr val="FF660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83513" autoAdjust="0"/>
  </p:normalViewPr>
  <p:slideViewPr>
    <p:cSldViewPr>
      <p:cViewPr varScale="1">
        <p:scale>
          <a:sx n="75" d="100"/>
          <a:sy n="75" d="100"/>
        </p:scale>
        <p:origin x="11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226"/>
    </p:cViewPr>
  </p:sorterViewPr>
  <p:notesViewPr>
    <p:cSldViewPr>
      <p:cViewPr varScale="1">
        <p:scale>
          <a:sx n="49" d="100"/>
          <a:sy n="49" d="100"/>
        </p:scale>
        <p:origin x="-2688" y="-77"/>
      </p:cViewPr>
      <p:guideLst>
        <p:guide orient="horz" pos="3143"/>
        <p:guide pos="215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CC3A6E1C-6F36-4403-ABB0-A093110856CA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AB7BC793-B69D-4E60-84BD-02D0A01F1C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88412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0D502447-CCF9-41A8-9378-1895FD3B14DD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9300"/>
            <a:ext cx="4989512" cy="3741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64" tIns="48032" rIns="96064" bIns="4803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vert="horz" lIns="96064" tIns="48032" rIns="96064" bIns="4803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8D1DCC1B-CACF-457B-A39E-59A07B83F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4960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143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046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348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965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727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644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70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28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2636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E2D6C-C2E8-4CE6-88D6-D7CFD66C5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5902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20EE9-EF70-4606-AB25-958206C34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953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48891-E7CB-41AE-A081-4CB6AA8D2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5730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5896" y="903291"/>
            <a:ext cx="4383087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903291"/>
            <a:ext cx="438467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53AD5-3CF8-441D-8D68-00C30D7A0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89257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67B08-672E-4001-84DF-044CDD700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9376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FB3E-13AE-48BD-98EE-D2E26B5EF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79978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335E6-C6DD-4F84-94E7-35DBB51B2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282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F753-5C38-4529-A304-13A04B174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746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BD6F1-8DA5-40B6-A532-F41E1722F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8116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4525-06AE-4338-9AA0-85CDB2E70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34463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7200" y="87313"/>
            <a:ext cx="2228850" cy="6264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888" y="87313"/>
            <a:ext cx="6538912" cy="6264275"/>
          </a:xfrm>
        </p:spPr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0283-3E5E-4195-883B-36B45A4B9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42129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5300" y="87313"/>
            <a:ext cx="50244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888" y="903291"/>
            <a:ext cx="8920162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307388" y="6489492"/>
            <a:ext cx="836612" cy="338554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0577" y="6457890"/>
            <a:ext cx="833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2000">
                <a:solidFill>
                  <a:srgbClr val="FFFF00"/>
                </a:solidFill>
                <a:latin typeface="+mj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ADDC9-D846-4ACC-9A3F-6F607800D61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171459" y="141297"/>
            <a:ext cx="847725" cy="504825"/>
            <a:chOff x="251" y="212"/>
            <a:chExt cx="850" cy="506"/>
          </a:xfrm>
        </p:grpSpPr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300" y="212"/>
              <a:ext cx="121" cy="376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68" y="50"/>
                </a:cxn>
                <a:cxn ang="0">
                  <a:pos x="71" y="376"/>
                </a:cxn>
                <a:cxn ang="0">
                  <a:pos x="120" y="376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20" y="0"/>
                </a:cxn>
              </a:cxnLst>
              <a:rect l="0" t="0" r="r" b="b"/>
              <a:pathLst>
                <a:path w="120" h="376">
                  <a:moveTo>
                    <a:pt x="120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68" y="50"/>
                  </a:lnTo>
                  <a:lnTo>
                    <a:pt x="71" y="376"/>
                  </a:lnTo>
                  <a:lnTo>
                    <a:pt x="120" y="376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6" name="Freeform 8"/>
            <p:cNvSpPr>
              <a:spLocks/>
            </p:cNvSpPr>
            <p:nvPr userDrawn="1"/>
          </p:nvSpPr>
          <p:spPr bwMode="auto">
            <a:xfrm>
              <a:off x="251" y="290"/>
              <a:ext cx="100" cy="298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50" y="50"/>
                </a:cxn>
                <a:cxn ang="0">
                  <a:pos x="50" y="298"/>
                </a:cxn>
                <a:cxn ang="0">
                  <a:pos x="100" y="298"/>
                </a:cxn>
                <a:cxn ang="0">
                  <a:pos x="97" y="0"/>
                </a:cxn>
                <a:cxn ang="0">
                  <a:pos x="97" y="0"/>
                </a:cxn>
                <a:cxn ang="0">
                  <a:pos x="97" y="0"/>
                </a:cxn>
              </a:cxnLst>
              <a:rect l="0" t="0" r="r" b="b"/>
              <a:pathLst>
                <a:path w="100" h="298">
                  <a:moveTo>
                    <a:pt x="97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50" y="50"/>
                  </a:lnTo>
                  <a:lnTo>
                    <a:pt x="50" y="298"/>
                  </a:lnTo>
                  <a:lnTo>
                    <a:pt x="100" y="298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7" name="Freeform 9"/>
            <p:cNvSpPr>
              <a:spLocks/>
            </p:cNvSpPr>
            <p:nvPr userDrawn="1"/>
          </p:nvSpPr>
          <p:spPr bwMode="auto">
            <a:xfrm>
              <a:off x="471" y="212"/>
              <a:ext cx="624" cy="371"/>
            </a:xfrm>
            <a:custGeom>
              <a:avLst/>
              <a:gdLst/>
              <a:ahLst/>
              <a:cxnLst>
                <a:cxn ang="0">
                  <a:pos x="264" y="157"/>
                </a:cxn>
                <a:cxn ang="0">
                  <a:pos x="77" y="157"/>
                </a:cxn>
                <a:cxn ang="0">
                  <a:pos x="0" y="82"/>
                </a:cxn>
                <a:cxn ang="0">
                  <a:pos x="77" y="0"/>
                </a:cxn>
                <a:cxn ang="0">
                  <a:pos x="156" y="82"/>
                </a:cxn>
                <a:cxn ang="0">
                  <a:pos x="135" y="82"/>
                </a:cxn>
                <a:cxn ang="0">
                  <a:pos x="77" y="22"/>
                </a:cxn>
                <a:cxn ang="0">
                  <a:pos x="20" y="82"/>
                </a:cxn>
                <a:cxn ang="0">
                  <a:pos x="77" y="136"/>
                </a:cxn>
                <a:cxn ang="0">
                  <a:pos x="264" y="136"/>
                </a:cxn>
                <a:cxn ang="0">
                  <a:pos x="264" y="157"/>
                </a:cxn>
                <a:cxn ang="0">
                  <a:pos x="264" y="157"/>
                </a:cxn>
              </a:cxnLst>
              <a:rect l="0" t="0" r="r" b="b"/>
              <a:pathLst>
                <a:path w="264" h="157">
                  <a:moveTo>
                    <a:pt x="264" y="157"/>
                  </a:moveTo>
                  <a:cubicBezTo>
                    <a:pt x="77" y="157"/>
                    <a:pt x="77" y="157"/>
                    <a:pt x="77" y="157"/>
                  </a:cubicBezTo>
                  <a:cubicBezTo>
                    <a:pt x="35" y="157"/>
                    <a:pt x="0" y="124"/>
                    <a:pt x="0" y="82"/>
                  </a:cubicBezTo>
                  <a:cubicBezTo>
                    <a:pt x="0" y="39"/>
                    <a:pt x="33" y="0"/>
                    <a:pt x="77" y="0"/>
                  </a:cubicBezTo>
                  <a:cubicBezTo>
                    <a:pt x="122" y="0"/>
                    <a:pt x="156" y="36"/>
                    <a:pt x="156" y="82"/>
                  </a:cubicBezTo>
                  <a:cubicBezTo>
                    <a:pt x="135" y="82"/>
                    <a:pt x="135" y="82"/>
                    <a:pt x="135" y="82"/>
                  </a:cubicBezTo>
                  <a:cubicBezTo>
                    <a:pt x="134" y="51"/>
                    <a:pt x="113" y="21"/>
                    <a:pt x="77" y="22"/>
                  </a:cubicBezTo>
                  <a:cubicBezTo>
                    <a:pt x="41" y="22"/>
                    <a:pt x="20" y="52"/>
                    <a:pt x="20" y="82"/>
                  </a:cubicBezTo>
                  <a:cubicBezTo>
                    <a:pt x="20" y="108"/>
                    <a:pt x="45" y="136"/>
                    <a:pt x="77" y="136"/>
                  </a:cubicBezTo>
                  <a:cubicBezTo>
                    <a:pt x="264" y="136"/>
                    <a:pt x="264" y="136"/>
                    <a:pt x="264" y="136"/>
                  </a:cubicBezTo>
                  <a:cubicBezTo>
                    <a:pt x="264" y="157"/>
                    <a:pt x="264" y="157"/>
                    <a:pt x="264" y="157"/>
                  </a:cubicBezTo>
                  <a:cubicBezTo>
                    <a:pt x="264" y="157"/>
                    <a:pt x="264" y="157"/>
                    <a:pt x="264" y="15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auto">
            <a:xfrm>
              <a:off x="547" y="290"/>
              <a:ext cx="548" cy="215"/>
            </a:xfrm>
            <a:custGeom>
              <a:avLst/>
              <a:gdLst/>
              <a:ahLst/>
              <a:cxnLst>
                <a:cxn ang="0">
                  <a:pos x="232" y="91"/>
                </a:cxn>
                <a:cxn ang="0">
                  <a:pos x="45" y="91"/>
                </a:cxn>
                <a:cxn ang="0">
                  <a:pos x="1" y="46"/>
                </a:cxn>
                <a:cxn ang="0">
                  <a:pos x="45" y="0"/>
                </a:cxn>
                <a:cxn ang="0">
                  <a:pos x="90" y="49"/>
                </a:cxn>
                <a:cxn ang="0">
                  <a:pos x="69" y="49"/>
                </a:cxn>
                <a:cxn ang="0">
                  <a:pos x="45" y="22"/>
                </a:cxn>
                <a:cxn ang="0">
                  <a:pos x="21" y="49"/>
                </a:cxn>
                <a:cxn ang="0">
                  <a:pos x="45" y="70"/>
                </a:cxn>
                <a:cxn ang="0">
                  <a:pos x="232" y="70"/>
                </a:cxn>
                <a:cxn ang="0">
                  <a:pos x="232" y="91"/>
                </a:cxn>
                <a:cxn ang="0">
                  <a:pos x="232" y="91"/>
                </a:cxn>
              </a:cxnLst>
              <a:rect l="0" t="0" r="r" b="b"/>
              <a:pathLst>
                <a:path w="232" h="91">
                  <a:moveTo>
                    <a:pt x="232" y="91"/>
                  </a:moveTo>
                  <a:cubicBezTo>
                    <a:pt x="45" y="91"/>
                    <a:pt x="45" y="91"/>
                    <a:pt x="45" y="91"/>
                  </a:cubicBezTo>
                  <a:cubicBezTo>
                    <a:pt x="21" y="91"/>
                    <a:pt x="1" y="71"/>
                    <a:pt x="1" y="46"/>
                  </a:cubicBezTo>
                  <a:cubicBezTo>
                    <a:pt x="0" y="21"/>
                    <a:pt x="20" y="0"/>
                    <a:pt x="45" y="0"/>
                  </a:cubicBezTo>
                  <a:cubicBezTo>
                    <a:pt x="69" y="0"/>
                    <a:pt x="90" y="22"/>
                    <a:pt x="90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34"/>
                    <a:pt x="60" y="22"/>
                    <a:pt x="45" y="22"/>
                  </a:cubicBezTo>
                  <a:cubicBezTo>
                    <a:pt x="31" y="22"/>
                    <a:pt x="21" y="34"/>
                    <a:pt x="21" y="49"/>
                  </a:cubicBezTo>
                  <a:cubicBezTo>
                    <a:pt x="21" y="61"/>
                    <a:pt x="33" y="70"/>
                    <a:pt x="45" y="70"/>
                  </a:cubicBezTo>
                  <a:cubicBezTo>
                    <a:pt x="232" y="70"/>
                    <a:pt x="232" y="70"/>
                    <a:pt x="232" y="70"/>
                  </a:cubicBezTo>
                  <a:cubicBezTo>
                    <a:pt x="232" y="91"/>
                    <a:pt x="232" y="91"/>
                    <a:pt x="232" y="91"/>
                  </a:cubicBezTo>
                  <a:cubicBezTo>
                    <a:pt x="232" y="91"/>
                    <a:pt x="232" y="91"/>
                    <a:pt x="232" y="91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9" name="Freeform 11"/>
            <p:cNvSpPr>
              <a:spLocks noEditPoints="1"/>
            </p:cNvSpPr>
            <p:nvPr userDrawn="1"/>
          </p:nvSpPr>
          <p:spPr bwMode="auto">
            <a:xfrm>
              <a:off x="913" y="230"/>
              <a:ext cx="62" cy="65"/>
            </a:xfrm>
            <a:custGeom>
              <a:avLst/>
              <a:gdLst/>
              <a:ahLst/>
              <a:cxnLst>
                <a:cxn ang="0">
                  <a:pos x="11" y="8"/>
                </a:cxn>
                <a:cxn ang="0">
                  <a:pos x="14" y="8"/>
                </a:cxn>
                <a:cxn ang="0">
                  <a:pos x="17" y="10"/>
                </a:cxn>
                <a:cxn ang="0">
                  <a:pos x="14" y="12"/>
                </a:cxn>
                <a:cxn ang="0">
                  <a:pos x="11" y="12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9" y="20"/>
                </a:cxn>
                <a:cxn ang="0">
                  <a:pos x="11" y="20"/>
                </a:cxn>
                <a:cxn ang="0">
                  <a:pos x="11" y="14"/>
                </a:cxn>
                <a:cxn ang="0">
                  <a:pos x="13" y="14"/>
                </a:cxn>
                <a:cxn ang="0">
                  <a:pos x="16" y="17"/>
                </a:cxn>
                <a:cxn ang="0">
                  <a:pos x="17" y="20"/>
                </a:cxn>
                <a:cxn ang="0">
                  <a:pos x="19" y="20"/>
                </a:cxn>
                <a:cxn ang="0">
                  <a:pos x="19" y="17"/>
                </a:cxn>
                <a:cxn ang="0">
                  <a:pos x="17" y="13"/>
                </a:cxn>
                <a:cxn ang="0">
                  <a:pos x="17" y="13"/>
                </a:cxn>
                <a:cxn ang="0">
                  <a:pos x="19" y="10"/>
                </a:cxn>
                <a:cxn ang="0">
                  <a:pos x="15" y="6"/>
                </a:cxn>
                <a:cxn ang="0">
                  <a:pos x="9" y="6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2" y="13"/>
                </a:cxn>
                <a:cxn ang="0">
                  <a:pos x="13" y="2"/>
                </a:cxn>
                <a:cxn ang="0">
                  <a:pos x="25" y="13"/>
                </a:cxn>
                <a:cxn ang="0">
                  <a:pos x="13" y="25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0" y="13"/>
                </a:cxn>
                <a:cxn ang="0">
                  <a:pos x="13" y="27"/>
                </a:cxn>
                <a:cxn ang="0">
                  <a:pos x="27" y="13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11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7" y="9"/>
                    <a:pt x="17" y="10"/>
                  </a:cubicBezTo>
                  <a:cubicBezTo>
                    <a:pt x="17" y="11"/>
                    <a:pt x="16" y="12"/>
                    <a:pt x="14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lose/>
                  <a:moveTo>
                    <a:pt x="9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6" y="14"/>
                    <a:pt x="16" y="16"/>
                    <a:pt x="16" y="17"/>
                  </a:cubicBezTo>
                  <a:cubicBezTo>
                    <a:pt x="16" y="19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9"/>
                    <a:pt x="19" y="19"/>
                    <a:pt x="19" y="17"/>
                  </a:cubicBezTo>
                  <a:cubicBezTo>
                    <a:pt x="19" y="15"/>
                    <a:pt x="18" y="14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13"/>
                    <a:pt x="19" y="11"/>
                    <a:pt x="19" y="10"/>
                  </a:cubicBezTo>
                  <a:cubicBezTo>
                    <a:pt x="19" y="7"/>
                    <a:pt x="16" y="6"/>
                    <a:pt x="1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lose/>
                  <a:moveTo>
                    <a:pt x="2" y="13"/>
                  </a:moveTo>
                  <a:cubicBezTo>
                    <a:pt x="2" y="7"/>
                    <a:pt x="7" y="2"/>
                    <a:pt x="13" y="2"/>
                  </a:cubicBezTo>
                  <a:cubicBezTo>
                    <a:pt x="20" y="2"/>
                    <a:pt x="25" y="7"/>
                    <a:pt x="25" y="13"/>
                  </a:cubicBezTo>
                  <a:cubicBezTo>
                    <a:pt x="25" y="20"/>
                    <a:pt x="20" y="25"/>
                    <a:pt x="13" y="25"/>
                  </a:cubicBezTo>
                  <a:cubicBezTo>
                    <a:pt x="7" y="25"/>
                    <a:pt x="2" y="20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0" y="13"/>
                  </a:moveTo>
                  <a:cubicBezTo>
                    <a:pt x="0" y="21"/>
                    <a:pt x="6" y="27"/>
                    <a:pt x="13" y="27"/>
                  </a:cubicBezTo>
                  <a:cubicBezTo>
                    <a:pt x="21" y="27"/>
                    <a:pt x="27" y="21"/>
                    <a:pt x="27" y="13"/>
                  </a:cubicBezTo>
                  <a:cubicBezTo>
                    <a:pt x="27" y="6"/>
                    <a:pt x="21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0" name="Freeform 12"/>
            <p:cNvSpPr>
              <a:spLocks noEditPoints="1"/>
            </p:cNvSpPr>
            <p:nvPr userDrawn="1"/>
          </p:nvSpPr>
          <p:spPr bwMode="auto">
            <a:xfrm>
              <a:off x="300" y="623"/>
              <a:ext cx="107" cy="92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11" y="19"/>
                </a:cxn>
                <a:cxn ang="0">
                  <a:pos x="18" y="11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27" y="11"/>
                </a:cxn>
                <a:cxn ang="0">
                  <a:pos x="35" y="19"/>
                </a:cxn>
                <a:cxn ang="0">
                  <a:pos x="27" y="26"/>
                </a:cxn>
                <a:cxn ang="0">
                  <a:pos x="27" y="11"/>
                </a:cxn>
                <a:cxn ang="0">
                  <a:pos x="27" y="11"/>
                </a:cxn>
                <a:cxn ang="0">
                  <a:pos x="18" y="39"/>
                </a:cxn>
                <a:cxn ang="0">
                  <a:pos x="28" y="39"/>
                </a:cxn>
                <a:cxn ang="0">
                  <a:pos x="28" y="33"/>
                </a:cxn>
                <a:cxn ang="0">
                  <a:pos x="45" y="19"/>
                </a:cxn>
                <a:cxn ang="0">
                  <a:pos x="28" y="4"/>
                </a:cxn>
                <a:cxn ang="0">
                  <a:pos x="28" y="0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0" y="19"/>
                </a:cxn>
                <a:cxn ang="0">
                  <a:pos x="18" y="33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45" h="39">
                  <a:moveTo>
                    <a:pt x="18" y="26"/>
                  </a:moveTo>
                  <a:cubicBezTo>
                    <a:pt x="16" y="26"/>
                    <a:pt x="11" y="25"/>
                    <a:pt x="11" y="19"/>
                  </a:cubicBezTo>
                  <a:cubicBezTo>
                    <a:pt x="11" y="12"/>
                    <a:pt x="16" y="11"/>
                    <a:pt x="18" y="1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lose/>
                  <a:moveTo>
                    <a:pt x="27" y="11"/>
                  </a:moveTo>
                  <a:cubicBezTo>
                    <a:pt x="30" y="11"/>
                    <a:pt x="35" y="12"/>
                    <a:pt x="35" y="19"/>
                  </a:cubicBezTo>
                  <a:cubicBezTo>
                    <a:pt x="35" y="25"/>
                    <a:pt x="30" y="26"/>
                    <a:pt x="27" y="2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lose/>
                  <a:moveTo>
                    <a:pt x="18" y="39"/>
                  </a:moveTo>
                  <a:cubicBezTo>
                    <a:pt x="28" y="39"/>
                    <a:pt x="28" y="39"/>
                    <a:pt x="28" y="39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4" y="33"/>
                    <a:pt x="45" y="32"/>
                    <a:pt x="45" y="19"/>
                  </a:cubicBezTo>
                  <a:cubicBezTo>
                    <a:pt x="45" y="6"/>
                    <a:pt x="34" y="4"/>
                    <a:pt x="28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4"/>
                    <a:pt x="0" y="6"/>
                    <a:pt x="0" y="19"/>
                  </a:cubicBezTo>
                  <a:cubicBezTo>
                    <a:pt x="0" y="32"/>
                    <a:pt x="11" y="33"/>
                    <a:pt x="18" y="3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1" name="Freeform 13"/>
            <p:cNvSpPr>
              <a:spLocks/>
            </p:cNvSpPr>
            <p:nvPr userDrawn="1"/>
          </p:nvSpPr>
          <p:spPr bwMode="auto">
            <a:xfrm>
              <a:off x="420" y="627"/>
              <a:ext cx="83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7"/>
                </a:cxn>
                <a:cxn ang="0">
                  <a:pos x="24" y="87"/>
                </a:cxn>
                <a:cxn ang="0">
                  <a:pos x="59" y="35"/>
                </a:cxn>
                <a:cxn ang="0">
                  <a:pos x="59" y="87"/>
                </a:cxn>
                <a:cxn ang="0">
                  <a:pos x="83" y="87"/>
                </a:cxn>
                <a:cxn ang="0">
                  <a:pos x="83" y="0"/>
                </a:cxn>
                <a:cxn ang="0">
                  <a:pos x="57" y="0"/>
                </a:cxn>
                <a:cxn ang="0">
                  <a:pos x="24" y="5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3" h="87">
                  <a:moveTo>
                    <a:pt x="0" y="0"/>
                  </a:moveTo>
                  <a:lnTo>
                    <a:pt x="0" y="87"/>
                  </a:lnTo>
                  <a:lnTo>
                    <a:pt x="24" y="87"/>
                  </a:lnTo>
                  <a:lnTo>
                    <a:pt x="59" y="35"/>
                  </a:lnTo>
                  <a:lnTo>
                    <a:pt x="59" y="87"/>
                  </a:lnTo>
                  <a:lnTo>
                    <a:pt x="83" y="87"/>
                  </a:lnTo>
                  <a:lnTo>
                    <a:pt x="83" y="0"/>
                  </a:lnTo>
                  <a:lnTo>
                    <a:pt x="57" y="0"/>
                  </a:lnTo>
                  <a:lnTo>
                    <a:pt x="24" y="5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2" name="Freeform 14"/>
            <p:cNvSpPr>
              <a:spLocks noEditPoints="1"/>
            </p:cNvSpPr>
            <p:nvPr userDrawn="1"/>
          </p:nvSpPr>
          <p:spPr bwMode="auto">
            <a:xfrm>
              <a:off x="515" y="627"/>
              <a:ext cx="68" cy="88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8" y="12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0" y="37"/>
                </a:cxn>
                <a:cxn ang="0">
                  <a:pos x="10" y="37"/>
                </a:cxn>
                <a:cxn ang="0">
                  <a:pos x="10" y="24"/>
                </a:cxn>
                <a:cxn ang="0">
                  <a:pos x="16" y="24"/>
                </a:cxn>
                <a:cxn ang="0">
                  <a:pos x="29" y="1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29" h="37">
                  <a:moveTo>
                    <a:pt x="10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8" y="8"/>
                    <a:pt x="18" y="10"/>
                    <a:pt x="18" y="12"/>
                  </a:cubicBezTo>
                  <a:cubicBezTo>
                    <a:pt x="18" y="14"/>
                    <a:pt x="18" y="16"/>
                    <a:pt x="13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lose/>
                  <a:moveTo>
                    <a:pt x="0" y="37"/>
                  </a:moveTo>
                  <a:cubicBezTo>
                    <a:pt x="10" y="37"/>
                    <a:pt x="10" y="37"/>
                    <a:pt x="10" y="37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6" y="24"/>
                    <a:pt x="29" y="17"/>
                    <a:pt x="29" y="12"/>
                  </a:cubicBezTo>
                  <a:cubicBezTo>
                    <a:pt x="29" y="7"/>
                    <a:pt x="2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3" name="Freeform 15"/>
            <p:cNvSpPr>
              <a:spLocks/>
            </p:cNvSpPr>
            <p:nvPr userDrawn="1"/>
          </p:nvSpPr>
          <p:spPr bwMode="auto">
            <a:xfrm>
              <a:off x="588" y="627"/>
              <a:ext cx="105" cy="88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24" y="87"/>
                </a:cxn>
                <a:cxn ang="0">
                  <a:pos x="31" y="35"/>
                </a:cxn>
                <a:cxn ang="0">
                  <a:pos x="45" y="87"/>
                </a:cxn>
                <a:cxn ang="0">
                  <a:pos x="61" y="87"/>
                </a:cxn>
                <a:cxn ang="0">
                  <a:pos x="76" y="35"/>
                </a:cxn>
                <a:cxn ang="0">
                  <a:pos x="83" y="87"/>
                </a:cxn>
                <a:cxn ang="0">
                  <a:pos x="104" y="87"/>
                </a:cxn>
                <a:cxn ang="0">
                  <a:pos x="92" y="0"/>
                </a:cxn>
                <a:cxn ang="0">
                  <a:pos x="69" y="0"/>
                </a:cxn>
                <a:cxn ang="0">
                  <a:pos x="52" y="52"/>
                </a:cxn>
                <a:cxn ang="0">
                  <a:pos x="38" y="0"/>
                </a:cxn>
                <a:cxn ang="0">
                  <a:pos x="14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104" h="87">
                  <a:moveTo>
                    <a:pt x="0" y="87"/>
                  </a:moveTo>
                  <a:lnTo>
                    <a:pt x="24" y="87"/>
                  </a:lnTo>
                  <a:lnTo>
                    <a:pt x="31" y="35"/>
                  </a:lnTo>
                  <a:lnTo>
                    <a:pt x="45" y="87"/>
                  </a:lnTo>
                  <a:lnTo>
                    <a:pt x="61" y="87"/>
                  </a:lnTo>
                  <a:lnTo>
                    <a:pt x="76" y="35"/>
                  </a:lnTo>
                  <a:lnTo>
                    <a:pt x="83" y="87"/>
                  </a:lnTo>
                  <a:lnTo>
                    <a:pt x="104" y="87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52" y="52"/>
                  </a:lnTo>
                  <a:lnTo>
                    <a:pt x="38" y="0"/>
                  </a:lnTo>
                  <a:lnTo>
                    <a:pt x="14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4" name="Freeform 16"/>
            <p:cNvSpPr>
              <a:spLocks noEditPoints="1"/>
            </p:cNvSpPr>
            <p:nvPr userDrawn="1"/>
          </p:nvSpPr>
          <p:spPr bwMode="auto">
            <a:xfrm>
              <a:off x="695" y="627"/>
              <a:ext cx="89" cy="88"/>
            </a:xfrm>
            <a:custGeom>
              <a:avLst/>
              <a:gdLst/>
              <a:ahLst/>
              <a:cxnLst>
                <a:cxn ang="0">
                  <a:pos x="45" y="21"/>
                </a:cxn>
                <a:cxn ang="0">
                  <a:pos x="55" y="52"/>
                </a:cxn>
                <a:cxn ang="0">
                  <a:pos x="36" y="52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0" y="87"/>
                </a:cxn>
                <a:cxn ang="0">
                  <a:pos x="26" y="87"/>
                </a:cxn>
                <a:cxn ang="0">
                  <a:pos x="31" y="71"/>
                </a:cxn>
                <a:cxn ang="0">
                  <a:pos x="59" y="71"/>
                </a:cxn>
                <a:cxn ang="0">
                  <a:pos x="64" y="87"/>
                </a:cxn>
                <a:cxn ang="0">
                  <a:pos x="90" y="87"/>
                </a:cxn>
                <a:cxn ang="0">
                  <a:pos x="59" y="0"/>
                </a:cxn>
                <a:cxn ang="0">
                  <a:pos x="31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90" h="87">
                  <a:moveTo>
                    <a:pt x="45" y="21"/>
                  </a:moveTo>
                  <a:lnTo>
                    <a:pt x="55" y="52"/>
                  </a:lnTo>
                  <a:lnTo>
                    <a:pt x="36" y="52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close/>
                  <a:moveTo>
                    <a:pt x="0" y="87"/>
                  </a:moveTo>
                  <a:lnTo>
                    <a:pt x="26" y="87"/>
                  </a:lnTo>
                  <a:lnTo>
                    <a:pt x="31" y="71"/>
                  </a:lnTo>
                  <a:lnTo>
                    <a:pt x="59" y="71"/>
                  </a:lnTo>
                  <a:lnTo>
                    <a:pt x="64" y="87"/>
                  </a:lnTo>
                  <a:lnTo>
                    <a:pt x="90" y="87"/>
                  </a:lnTo>
                  <a:lnTo>
                    <a:pt x="59" y="0"/>
                  </a:lnTo>
                  <a:lnTo>
                    <a:pt x="31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5" name="Freeform 17"/>
            <p:cNvSpPr>
              <a:spLocks noEditPoints="1"/>
            </p:cNvSpPr>
            <p:nvPr userDrawn="1"/>
          </p:nvSpPr>
          <p:spPr bwMode="auto">
            <a:xfrm>
              <a:off x="818" y="627"/>
              <a:ext cx="64" cy="3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7" y="0"/>
                </a:cxn>
                <a:cxn ang="0">
                  <a:pos x="28" y="38"/>
                </a:cxn>
                <a:cxn ang="0">
                  <a:pos x="50" y="38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33" y="0"/>
                </a:cxn>
                <a:cxn ang="0">
                  <a:pos x="17" y="0"/>
                </a:cxn>
                <a:cxn ang="0">
                  <a:pos x="0" y="38"/>
                </a:cxn>
                <a:cxn ang="0">
                  <a:pos x="21" y="38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64" h="38">
                  <a:moveTo>
                    <a:pt x="64" y="0"/>
                  </a:moveTo>
                  <a:lnTo>
                    <a:pt x="47" y="0"/>
                  </a:lnTo>
                  <a:lnTo>
                    <a:pt x="28" y="38"/>
                  </a:lnTo>
                  <a:lnTo>
                    <a:pt x="50" y="38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33" y="0"/>
                  </a:moveTo>
                  <a:lnTo>
                    <a:pt x="17" y="0"/>
                  </a:lnTo>
                  <a:lnTo>
                    <a:pt x="0" y="38"/>
                  </a:lnTo>
                  <a:lnTo>
                    <a:pt x="21" y="38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6" name="Freeform 18"/>
            <p:cNvSpPr>
              <a:spLocks/>
            </p:cNvSpPr>
            <p:nvPr userDrawn="1"/>
          </p:nvSpPr>
          <p:spPr bwMode="auto">
            <a:xfrm>
              <a:off x="904" y="627"/>
              <a:ext cx="35" cy="88"/>
            </a:xfrm>
            <a:custGeom>
              <a:avLst/>
              <a:gdLst/>
              <a:ahLst/>
              <a:cxnLst>
                <a:cxn ang="0">
                  <a:pos x="12" y="87"/>
                </a:cxn>
                <a:cxn ang="0">
                  <a:pos x="36" y="87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2" y="19"/>
                </a:cxn>
                <a:cxn ang="0">
                  <a:pos x="12" y="87"/>
                </a:cxn>
                <a:cxn ang="0">
                  <a:pos x="12" y="87"/>
                </a:cxn>
                <a:cxn ang="0">
                  <a:pos x="12" y="87"/>
                </a:cxn>
              </a:cxnLst>
              <a:rect l="0" t="0" r="r" b="b"/>
              <a:pathLst>
                <a:path w="36" h="87">
                  <a:moveTo>
                    <a:pt x="12" y="87"/>
                  </a:moveTo>
                  <a:lnTo>
                    <a:pt x="36" y="87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2" y="19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7" name="Freeform 19"/>
            <p:cNvSpPr>
              <a:spLocks/>
            </p:cNvSpPr>
            <p:nvPr userDrawn="1"/>
          </p:nvSpPr>
          <p:spPr bwMode="auto">
            <a:xfrm>
              <a:off x="963" y="626"/>
              <a:ext cx="68" cy="92"/>
            </a:xfrm>
            <a:custGeom>
              <a:avLst/>
              <a:gdLst/>
              <a:ahLst/>
              <a:cxnLst>
                <a:cxn ang="0">
                  <a:pos x="29" y="25"/>
                </a:cxn>
                <a:cxn ang="0">
                  <a:pos x="20" y="30"/>
                </a:cxn>
                <a:cxn ang="0">
                  <a:pos x="11" y="19"/>
                </a:cxn>
                <a:cxn ang="0">
                  <a:pos x="20" y="9"/>
                </a:cxn>
                <a:cxn ang="0">
                  <a:pos x="29" y="13"/>
                </a:cxn>
                <a:cxn ang="0">
                  <a:pos x="29" y="3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19" y="39"/>
                </a:cxn>
                <a:cxn ang="0">
                  <a:pos x="29" y="36"/>
                </a:cxn>
                <a:cxn ang="0">
                  <a:pos x="29" y="25"/>
                </a:cxn>
                <a:cxn ang="0">
                  <a:pos x="29" y="25"/>
                </a:cxn>
              </a:cxnLst>
              <a:rect l="0" t="0" r="r" b="b"/>
              <a:pathLst>
                <a:path w="29" h="39">
                  <a:moveTo>
                    <a:pt x="29" y="25"/>
                  </a:moveTo>
                  <a:cubicBezTo>
                    <a:pt x="27" y="27"/>
                    <a:pt x="24" y="30"/>
                    <a:pt x="20" y="30"/>
                  </a:cubicBezTo>
                  <a:cubicBezTo>
                    <a:pt x="14" y="30"/>
                    <a:pt x="11" y="25"/>
                    <a:pt x="11" y="19"/>
                  </a:cubicBezTo>
                  <a:cubicBezTo>
                    <a:pt x="11" y="13"/>
                    <a:pt x="14" y="9"/>
                    <a:pt x="20" y="9"/>
                  </a:cubicBezTo>
                  <a:cubicBezTo>
                    <a:pt x="24" y="9"/>
                    <a:pt x="27" y="11"/>
                    <a:pt x="29" y="1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6" y="1"/>
                    <a:pt x="22" y="0"/>
                    <a:pt x="19" y="0"/>
                  </a:cubicBezTo>
                  <a:cubicBezTo>
                    <a:pt x="9" y="0"/>
                    <a:pt x="0" y="7"/>
                    <a:pt x="0" y="19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22" y="39"/>
                    <a:pt x="26" y="38"/>
                    <a:pt x="29" y="3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8" name="Freeform 20"/>
            <p:cNvSpPr>
              <a:spLocks noEditPoints="1"/>
            </p:cNvSpPr>
            <p:nvPr userDrawn="1"/>
          </p:nvSpPr>
          <p:spPr bwMode="auto">
            <a:xfrm>
              <a:off x="1037" y="627"/>
              <a:ext cx="64" cy="38"/>
            </a:xfrm>
            <a:custGeom>
              <a:avLst/>
              <a:gdLst/>
              <a:ahLst/>
              <a:cxnLst>
                <a:cxn ang="0">
                  <a:pos x="28" y="38"/>
                </a:cxn>
                <a:cxn ang="0">
                  <a:pos x="45" y="38"/>
                </a:cxn>
                <a:cxn ang="0">
                  <a:pos x="63" y="0"/>
                </a:cxn>
                <a:cxn ang="0">
                  <a:pos x="42" y="0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0" y="38"/>
                </a:cxn>
                <a:cxn ang="0">
                  <a:pos x="16" y="38"/>
                </a:cxn>
                <a:cxn ang="0">
                  <a:pos x="35" y="0"/>
                </a:cxn>
                <a:cxn ang="0">
                  <a:pos x="14" y="0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63" h="38">
                  <a:moveTo>
                    <a:pt x="28" y="38"/>
                  </a:moveTo>
                  <a:lnTo>
                    <a:pt x="45" y="38"/>
                  </a:lnTo>
                  <a:lnTo>
                    <a:pt x="63" y="0"/>
                  </a:lnTo>
                  <a:lnTo>
                    <a:pt x="42" y="0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close/>
                  <a:moveTo>
                    <a:pt x="0" y="38"/>
                  </a:moveTo>
                  <a:lnTo>
                    <a:pt x="16" y="38"/>
                  </a:lnTo>
                  <a:lnTo>
                    <a:pt x="35" y="0"/>
                  </a:lnTo>
                  <a:lnTo>
                    <a:pt x="14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7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q"/>
        <a:defRPr sz="2800" b="1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2400" b="1">
          <a:solidFill>
            <a:schemeClr val="tx1"/>
          </a:solidFill>
          <a:latin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Blip>
          <a:blip r:embed="rId15"/>
        </a:buBlip>
        <a:defRPr sz="2000" b="1">
          <a:solidFill>
            <a:schemeClr val="tx1"/>
          </a:solidFill>
          <a:latin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/>
          <p:cNvSpPr/>
          <p:nvPr/>
        </p:nvSpPr>
        <p:spPr>
          <a:xfrm>
            <a:off x="0" y="12240"/>
            <a:ext cx="9142560" cy="6856560"/>
          </a:xfrm>
          <a:prstGeom prst="rect">
            <a:avLst/>
          </a:prstGeom>
          <a:gradFill>
            <a:gsLst>
              <a:gs pos="0">
                <a:srgbClr val="00CCFF"/>
              </a:gs>
              <a:gs pos="100000">
                <a:srgbClr val="83CAFF"/>
              </a:gs>
            </a:gsLst>
            <a:lin ang="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TextBox 7"/>
          <p:cNvSpPr txBox="1"/>
          <p:nvPr/>
        </p:nvSpPr>
        <p:spPr>
          <a:xfrm>
            <a:off x="395536" y="3000913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Современные тенденции против устаревших стереотипов бизнеса</a:t>
            </a:r>
            <a:endParaRPr lang="ru-RU" sz="32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563888" y="4653136"/>
            <a:ext cx="1981200" cy="0"/>
          </a:xfrm>
          <a:prstGeom prst="line">
            <a:avLst/>
          </a:prstGeom>
          <a:ln w="12700">
            <a:solidFill>
              <a:srgbClr val="FFA1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filippov\Desktop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861236"/>
            <a:ext cx="686848" cy="41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3"/>
          <a:stretch/>
        </p:blipFill>
        <p:spPr>
          <a:xfrm>
            <a:off x="3168000" y="1247400"/>
            <a:ext cx="2650320" cy="839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296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1"/>
          <p:cNvSpPr txBox="1">
            <a:spLocks/>
          </p:cNvSpPr>
          <p:nvPr/>
        </p:nvSpPr>
        <p:spPr>
          <a:xfrm>
            <a:off x="1163252" y="251823"/>
            <a:ext cx="7677436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Экономика «</a:t>
            </a:r>
            <a:r>
              <a:rPr lang="ru-RU" sz="3200" b="1" dirty="0" err="1" smtClean="0"/>
              <a:t>удаленки</a:t>
            </a:r>
            <a:r>
              <a:rPr lang="ru-RU" sz="3200" b="1" dirty="0" smtClean="0"/>
              <a:t>»</a:t>
            </a:r>
            <a:endParaRPr lang="ru-RU" sz="3200" b="1" dirty="0">
              <a:latin typeface="+mn-lt"/>
            </a:endParaRPr>
          </a:p>
        </p:txBody>
      </p:sp>
      <p:pic>
        <p:nvPicPr>
          <p:cNvPr id="1026" name="Picture 2" descr="3e75a72dbbcb9da5dd491af5b9f4258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450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6035766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*</a:t>
            </a:r>
            <a:r>
              <a:rPr lang="ru-RU" sz="1600" i="1" dirty="0" smtClean="0"/>
              <a:t>Совместное исследование «Битрикс24</a:t>
            </a:r>
            <a:r>
              <a:rPr lang="ru-RU" sz="1600" i="1" dirty="0"/>
              <a:t>» </a:t>
            </a:r>
            <a:r>
              <a:rPr lang="ru-RU" sz="1600" i="1" dirty="0" smtClean="0"/>
              <a:t>и </a:t>
            </a:r>
            <a:r>
              <a:rPr lang="ru-RU" sz="1600" i="1" dirty="0" err="1" smtClean="0"/>
              <a:t>J’son</a:t>
            </a:r>
            <a:r>
              <a:rPr lang="ru-RU" sz="1600" i="1" dirty="0" smtClean="0"/>
              <a:t> </a:t>
            </a:r>
            <a:r>
              <a:rPr lang="ru-RU" sz="1600" i="1" dirty="0"/>
              <a:t>&amp; </a:t>
            </a:r>
            <a:r>
              <a:rPr lang="ru-RU" sz="1600" i="1" dirty="0" err="1"/>
              <a:t>Partners</a:t>
            </a:r>
            <a:r>
              <a:rPr lang="ru-RU" sz="1600" i="1" dirty="0"/>
              <a:t> </a:t>
            </a:r>
            <a:r>
              <a:rPr lang="ru-RU" sz="1600" i="1" dirty="0" err="1" smtClean="0"/>
              <a:t>Consulting</a:t>
            </a:r>
            <a:r>
              <a:rPr lang="ru-RU" sz="1600" i="1" dirty="0" smtClean="0"/>
              <a:t>, 2015</a:t>
            </a:r>
            <a:endParaRPr lang="ru-RU" sz="1600" i="1" dirty="0"/>
          </a:p>
        </p:txBody>
      </p:sp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22" y="6061758"/>
            <a:ext cx="1679449" cy="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3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8e5f4a63f3bf6bdb476feb5a86e6677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6264696" cy="585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азвание 1"/>
          <p:cNvSpPr txBox="1">
            <a:spLocks/>
          </p:cNvSpPr>
          <p:nvPr/>
        </p:nvSpPr>
        <p:spPr>
          <a:xfrm>
            <a:off x="323528" y="303457"/>
            <a:ext cx="8092316" cy="7287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Программное </a:t>
            </a:r>
            <a:r>
              <a:rPr lang="ru-RU" sz="2400" b="1" dirty="0" smtClean="0"/>
              <a:t>удаленной занятости</a:t>
            </a:r>
            <a:r>
              <a:rPr lang="ru-RU" sz="2400" b="1" dirty="0"/>
              <a:t> обеспечение </a:t>
            </a:r>
            <a:r>
              <a:rPr lang="ru-RU" sz="2400" b="1" dirty="0" smtClean="0"/>
              <a:t>– драйвер рынка удаленной занятости </a:t>
            </a:r>
            <a:endParaRPr lang="ru-RU" sz="2400" b="1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6035766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*</a:t>
            </a:r>
            <a:r>
              <a:rPr lang="ru-RU" sz="1600" i="1" dirty="0" smtClean="0"/>
              <a:t>Совместное исследование «Битрикс24</a:t>
            </a:r>
            <a:r>
              <a:rPr lang="ru-RU" sz="1600" i="1" dirty="0"/>
              <a:t>» </a:t>
            </a:r>
            <a:r>
              <a:rPr lang="ru-RU" sz="1600" i="1" dirty="0" smtClean="0"/>
              <a:t>и </a:t>
            </a:r>
            <a:r>
              <a:rPr lang="ru-RU" sz="1600" i="1" dirty="0" err="1" smtClean="0"/>
              <a:t>J’son</a:t>
            </a:r>
            <a:r>
              <a:rPr lang="ru-RU" sz="1600" i="1" dirty="0" smtClean="0"/>
              <a:t> </a:t>
            </a:r>
            <a:r>
              <a:rPr lang="ru-RU" sz="1600" i="1" dirty="0"/>
              <a:t>&amp; </a:t>
            </a:r>
            <a:r>
              <a:rPr lang="ru-RU" sz="1600" i="1" dirty="0" err="1"/>
              <a:t>Partners</a:t>
            </a:r>
            <a:r>
              <a:rPr lang="ru-RU" sz="1600" i="1" dirty="0"/>
              <a:t> </a:t>
            </a:r>
            <a:r>
              <a:rPr lang="ru-RU" sz="1600" i="1" dirty="0" err="1" smtClean="0"/>
              <a:t>Consulting</a:t>
            </a:r>
            <a:r>
              <a:rPr lang="ru-RU" sz="1600" i="1" dirty="0" smtClean="0"/>
              <a:t>, 2015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6279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9804"/>
          <a:stretch/>
        </p:blipFill>
        <p:spPr>
          <a:xfrm>
            <a:off x="0" y="-18798"/>
            <a:ext cx="10317776" cy="687679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4" y="1907"/>
            <a:ext cx="9381039" cy="6939654"/>
          </a:xfrm>
          <a:prstGeom prst="rect">
            <a:avLst/>
          </a:prstGeom>
          <a:solidFill>
            <a:srgbClr val="1414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55576" y="2276872"/>
            <a:ext cx="7391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Ускорение бизнес-коммуникаций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800" dirty="0">
                <a:solidFill>
                  <a:schemeClr val="bg1"/>
                </a:solidFill>
              </a:rPr>
              <a:t>м</a:t>
            </a:r>
            <a:r>
              <a:rPr lang="ru-RU" sz="2800" dirty="0" smtClean="0">
                <a:solidFill>
                  <a:schemeClr val="bg1"/>
                </a:solidFill>
              </a:rPr>
              <a:t>ессенджеры</a:t>
            </a:r>
            <a:endParaRPr lang="en-US" sz="2800" dirty="0">
              <a:solidFill>
                <a:schemeClr val="bg1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solidFill>
                  <a:schemeClr val="bg1"/>
                </a:solidFill>
              </a:rPr>
              <a:t>чат-боты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solidFill>
                  <a:schemeClr val="bg1"/>
                </a:solidFill>
              </a:rPr>
              <a:t>ИИ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ru-RU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52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84753"/>
            <a:ext cx="9144000" cy="954059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ctr"/>
            <a:r>
              <a:rPr lang="ru-RU" sz="2800" b="1" dirty="0">
                <a:latin typeface="Calibri "/>
                <a:ea typeface="Calibri Light" charset="0"/>
                <a:cs typeface="Calibri Light" charset="0"/>
              </a:rPr>
              <a:t>Старые каналы коммуникаций </a:t>
            </a:r>
          </a:p>
          <a:p>
            <a:pPr algn="ctr"/>
            <a:r>
              <a:rPr lang="ru-RU" sz="2800" b="1" dirty="0">
                <a:latin typeface="Calibri "/>
                <a:ea typeface="Calibri Light" charset="0"/>
                <a:cs typeface="Calibri Light" charset="0"/>
              </a:rPr>
              <a:t>перестали </a:t>
            </a:r>
            <a:r>
              <a:rPr lang="ru-RU" sz="2800" b="1" dirty="0" smtClean="0">
                <a:latin typeface="Calibri "/>
                <a:ea typeface="Calibri Light" charset="0"/>
                <a:cs typeface="Calibri Light" charset="0"/>
              </a:rPr>
              <a:t>работать</a:t>
            </a:r>
            <a:endParaRPr lang="ru-RU" sz="2800" b="1" dirty="0">
              <a:latin typeface="Calibri "/>
              <a:ea typeface="Calibri Light" charset="0"/>
              <a:cs typeface="Calibri Ligh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2181113"/>
            <a:ext cx="3714962" cy="26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400"/>
              </a:spcBef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latin typeface="Calibri" charset="0"/>
                <a:ea typeface="Calibri" charset="0"/>
                <a:cs typeface="Calibri" charset="0"/>
              </a:rPr>
              <a:t>Реклама</a:t>
            </a:r>
          </a:p>
          <a:p>
            <a:pPr marL="171450" indent="-171450">
              <a:spcBef>
                <a:spcPts val="400"/>
              </a:spcBef>
              <a:buClr>
                <a:srgbClr val="33CCFF"/>
              </a:buClr>
              <a:buFont typeface="Arial" charset="0"/>
              <a:buChar char="•"/>
            </a:pPr>
            <a:r>
              <a:rPr lang="ru-RU" dirty="0" err="1">
                <a:latin typeface="Calibri" charset="0"/>
                <a:ea typeface="Calibri" charset="0"/>
                <a:cs typeface="Calibri" charset="0"/>
              </a:rPr>
              <a:t>Соцсети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  <a:p>
            <a:pPr marL="171450" indent="-171450">
              <a:spcBef>
                <a:spcPts val="400"/>
              </a:spcBef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latin typeface="Calibri" charset="0"/>
                <a:ea typeface="Calibri" charset="0"/>
                <a:cs typeface="Calibri" charset="0"/>
              </a:rPr>
              <a:t>Мессенджеры</a:t>
            </a:r>
          </a:p>
          <a:p>
            <a:pPr marL="171450" indent="-171450">
              <a:spcBef>
                <a:spcPts val="400"/>
              </a:spcBef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latin typeface="Calibri" charset="0"/>
                <a:ea typeface="Calibri" charset="0"/>
                <a:cs typeface="Calibri" charset="0"/>
              </a:rPr>
              <a:t>Сайт</a:t>
            </a:r>
          </a:p>
          <a:p>
            <a:pPr marL="171450" indent="-171450">
              <a:spcBef>
                <a:spcPts val="400"/>
              </a:spcBef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latin typeface="Calibri" charset="0"/>
                <a:ea typeface="Calibri" charset="0"/>
                <a:cs typeface="Calibri" charset="0"/>
              </a:rPr>
              <a:t>Почта</a:t>
            </a:r>
          </a:p>
          <a:p>
            <a:pPr marL="171450" indent="-171450">
              <a:spcBef>
                <a:spcPts val="400"/>
              </a:spcBef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latin typeface="Calibri" charset="0"/>
                <a:ea typeface="Calibri" charset="0"/>
                <a:cs typeface="Calibri" charset="0"/>
              </a:rPr>
              <a:t>Телефон</a:t>
            </a:r>
          </a:p>
          <a:p>
            <a:pPr marL="171450" indent="-171450">
              <a:spcBef>
                <a:spcPts val="400"/>
              </a:spcBef>
              <a:buClr>
                <a:srgbClr val="33CCFF"/>
              </a:buClr>
              <a:buFont typeface="Arial" charset="0"/>
              <a:buChar char="•"/>
            </a:pPr>
            <a:endParaRPr lang="ru-RU" dirty="0">
              <a:latin typeface="Calibri" charset="0"/>
              <a:ea typeface="Calibri" charset="0"/>
              <a:cs typeface="Calibri" charset="0"/>
            </a:endParaRPr>
          </a:p>
          <a:p>
            <a:pPr marL="171450" indent="-171450">
              <a:spcBef>
                <a:spcPts val="400"/>
              </a:spcBef>
              <a:buClr>
                <a:srgbClr val="33CCFF"/>
              </a:buClr>
              <a:buFont typeface="Arial" charset="0"/>
              <a:buChar char="•"/>
            </a:pP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211024" y="2163410"/>
            <a:ext cx="4142049" cy="2855522"/>
            <a:chOff x="3657600" y="754577"/>
            <a:chExt cx="5105400" cy="3519655"/>
          </a:xfrm>
        </p:grpSpPr>
        <p:pic>
          <p:nvPicPr>
            <p:cNvPr id="12" name="Изображение 11"/>
            <p:cNvPicPr>
              <a:picLocks noChangeAspect="1"/>
            </p:cNvPicPr>
            <p:nvPr/>
          </p:nvPicPr>
          <p:blipFill rotWithShape="1">
            <a:blip r:embed="rId2"/>
            <a:srcRect l="12564" b="9545"/>
            <a:stretch/>
          </p:blipFill>
          <p:spPr>
            <a:xfrm flipH="1">
              <a:off x="3657600" y="1009522"/>
              <a:ext cx="5105400" cy="3047127"/>
            </a:xfrm>
            <a:prstGeom prst="rect">
              <a:avLst/>
            </a:prstGeom>
          </p:spPr>
        </p:pic>
        <p:pic>
          <p:nvPicPr>
            <p:cNvPr id="9" name="Изображение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81" t="42250" r="7450" b="-74"/>
            <a:stretch/>
          </p:blipFill>
          <p:spPr>
            <a:xfrm>
              <a:off x="6014395" y="754577"/>
              <a:ext cx="2690218" cy="2690407"/>
            </a:xfrm>
            <a:prstGeom prst="ellipse">
              <a:avLst/>
            </a:prstGeom>
            <a:ln w="25400" cmpd="thickThin">
              <a:solidFill>
                <a:srgbClr val="FFE600"/>
              </a:solidFill>
            </a:ln>
          </p:spPr>
        </p:pic>
        <p:pic>
          <p:nvPicPr>
            <p:cNvPr id="11" name="Изображение 10"/>
            <p:cNvPicPr>
              <a:picLocks noChangeAspect="1"/>
            </p:cNvPicPr>
            <p:nvPr/>
          </p:nvPicPr>
          <p:blipFill rotWithShape="1">
            <a:blip r:embed="rId4"/>
            <a:srcRect l="-1684" t="19596" r="64577" b="49564"/>
            <a:stretch/>
          </p:blipFill>
          <p:spPr>
            <a:xfrm>
              <a:off x="5338029" y="2213427"/>
              <a:ext cx="2060298" cy="2060805"/>
            </a:xfrm>
            <a:prstGeom prst="ellipse">
              <a:avLst/>
            </a:prstGeom>
            <a:ln w="25400" cmpd="thickThin">
              <a:solidFill>
                <a:srgbClr val="30C5F8"/>
              </a:solidFill>
            </a:ln>
          </p:spPr>
        </p:pic>
      </p:grpSp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61758"/>
            <a:ext cx="1679449" cy="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9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17"/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350220" y="3171722"/>
            <a:ext cx="3871560" cy="2521653"/>
          </a:xfrm>
          <a:prstGeom prst="rect">
            <a:avLst/>
          </a:prstGeom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838201"/>
            <a:ext cx="9144000" cy="671802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Рекламные каналы перегреты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286000" y="2438401"/>
            <a:ext cx="6172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33CCFF"/>
              </a:buClr>
              <a:buFont typeface="Arial" panose="020B0604020202020204" pitchFamily="34" charset="0"/>
              <a:buChar char="•"/>
            </a:pPr>
            <a:r>
              <a:rPr lang="ru-RU" dirty="0"/>
              <a:t>Традиционные рекламные каналы перестали работать или </a:t>
            </a:r>
            <a:r>
              <a:rPr lang="ru-RU" dirty="0" err="1"/>
              <a:t>стагнируют</a:t>
            </a:r>
            <a:r>
              <a:rPr lang="ru-RU" dirty="0"/>
              <a:t>, при этом чек не уменьшается</a:t>
            </a:r>
          </a:p>
          <a:p>
            <a:pPr>
              <a:buClr>
                <a:srgbClr val="33CCFF"/>
              </a:buClr>
            </a:pPr>
            <a:endParaRPr lang="ru-RU" dirty="0"/>
          </a:p>
          <a:p>
            <a:pPr marL="342900" indent="-342900">
              <a:buClr>
                <a:srgbClr val="33CCFF"/>
              </a:buClr>
              <a:buFont typeface="Arial" panose="020B0604020202020204" pitchFamily="34" charset="0"/>
              <a:buChar char="•"/>
            </a:pPr>
            <a:r>
              <a:rPr lang="ru-RU" dirty="0"/>
              <a:t>Рекламодатели переходят в интернет</a:t>
            </a:r>
          </a:p>
          <a:p>
            <a:pPr>
              <a:buClr>
                <a:srgbClr val="33CCFF"/>
              </a:buClr>
            </a:pPr>
            <a:endParaRPr lang="ru-RU" dirty="0"/>
          </a:p>
          <a:p>
            <a:pPr marL="342900" indent="-342900">
              <a:buClr>
                <a:srgbClr val="33CCFF"/>
              </a:buClr>
              <a:buFont typeface="Arial" panose="020B0604020202020204" pitchFamily="34" charset="0"/>
              <a:buChar char="•"/>
            </a:pPr>
            <a:r>
              <a:rPr lang="ru-RU" dirty="0"/>
              <a:t>Ниша интернет-рекламы перегрета</a:t>
            </a:r>
          </a:p>
          <a:p>
            <a:pPr marL="342900" indent="-342900">
              <a:buClr>
                <a:srgbClr val="33CCFF"/>
              </a:buClr>
              <a:buFont typeface="Arial" panose="020B0604020202020204" pitchFamily="34" charset="0"/>
              <a:buChar char="•"/>
            </a:pPr>
            <a:endParaRPr lang="ru-RU" dirty="0"/>
          </a:p>
          <a:p>
            <a:pPr>
              <a:buClr>
                <a:srgbClr val="33CCFF"/>
              </a:buClr>
            </a:pPr>
            <a:endParaRPr lang="ru-RU" dirty="0">
              <a:solidFill>
                <a:srgbClr val="22222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>
              <a:solidFill>
                <a:srgbClr val="222222"/>
              </a:solidFill>
              <a:latin typeface="pt_serifregular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61758"/>
            <a:ext cx="1679449" cy="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1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38201"/>
            <a:ext cx="9144000" cy="671802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Выйти на клиента все сложнее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95600" y="2438401"/>
            <a:ext cx="6172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3CCFF"/>
              </a:buClr>
            </a:pPr>
            <a:r>
              <a:rPr lang="ru-RU" dirty="0"/>
              <a:t>Ищите новые каналы для выхода на клиентов</a:t>
            </a:r>
          </a:p>
          <a:p>
            <a:pPr>
              <a:buClr>
                <a:srgbClr val="33CCFF"/>
              </a:buClr>
            </a:pPr>
            <a:endParaRPr lang="ru-RU" dirty="0"/>
          </a:p>
          <a:p>
            <a:pPr>
              <a:buClr>
                <a:srgbClr val="33CCFF"/>
              </a:buClr>
            </a:pPr>
            <a:endParaRPr lang="ru-RU" dirty="0"/>
          </a:p>
          <a:p>
            <a:pPr>
              <a:buClr>
                <a:srgbClr val="33CCFF"/>
              </a:buClr>
            </a:pPr>
            <a:r>
              <a:rPr lang="ru-RU" dirty="0"/>
              <a:t>Отрабатывайте каждую возможность </a:t>
            </a:r>
          </a:p>
          <a:p>
            <a:pPr>
              <a:buClr>
                <a:srgbClr val="33CCFF"/>
              </a:buClr>
            </a:pPr>
            <a:endParaRPr lang="ru-RU" dirty="0">
              <a:solidFill>
                <a:srgbClr val="222222"/>
              </a:solidFill>
            </a:endParaRPr>
          </a:p>
          <a:p>
            <a:pPr>
              <a:buClr>
                <a:srgbClr val="33CCFF"/>
              </a:buClr>
            </a:pPr>
            <a:endParaRPr lang="ru-RU" dirty="0">
              <a:solidFill>
                <a:srgbClr val="222222"/>
              </a:solidFill>
            </a:endParaRPr>
          </a:p>
          <a:p>
            <a:pPr>
              <a:buClr>
                <a:srgbClr val="33CCFF"/>
              </a:buClr>
            </a:pPr>
            <a:r>
              <a:rPr lang="ru-RU" dirty="0">
                <a:solidFill>
                  <a:srgbClr val="222222"/>
                </a:solidFill>
              </a:rPr>
              <a:t>Работайте персонализировано</a:t>
            </a:r>
            <a:endParaRPr lang="ru-RU" dirty="0">
              <a:solidFill>
                <a:srgbClr val="222222"/>
              </a:solidFill>
              <a:latin typeface="pt_serifregular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18" y="2286000"/>
            <a:ext cx="601842" cy="6018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886200"/>
            <a:ext cx="621160" cy="621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53" y="3140511"/>
            <a:ext cx="590550" cy="590550"/>
          </a:xfrm>
          <a:prstGeom prst="rect">
            <a:avLst/>
          </a:prstGeom>
        </p:spPr>
      </p:pic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61758"/>
            <a:ext cx="1679449" cy="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5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960948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0" dirty="0" smtClean="0">
                <a:latin typeface="+mn-lt"/>
              </a:rPr>
              <a:t>Мессенджеры </a:t>
            </a:r>
            <a:r>
              <a:rPr lang="ru-RU" sz="2800" b="0" dirty="0">
                <a:latin typeface="+mn-lt"/>
              </a:rPr>
              <a:t>становятся новыми браузерами, а боты — новыми </a:t>
            </a:r>
            <a:r>
              <a:rPr lang="ru-RU" sz="2800" b="0" dirty="0" smtClean="0">
                <a:latin typeface="+mn-lt"/>
              </a:rPr>
              <a:t>сайтами</a:t>
            </a:r>
            <a:r>
              <a:rPr lang="ru-RU" sz="2800" b="0" dirty="0">
                <a:latin typeface="+mn-lt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49829" y="5715000"/>
            <a:ext cx="3037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sz="1800" b="0" dirty="0" smtClean="0">
                <a:latin typeface="+mn-lt"/>
              </a:rPr>
              <a:t>—  </a:t>
            </a:r>
            <a:r>
              <a:rPr lang="ru-RU" sz="2000" b="0" dirty="0">
                <a:latin typeface="+mn-lt"/>
              </a:rPr>
              <a:t>Тед Ливингстон, </a:t>
            </a:r>
            <a:r>
              <a:rPr lang="en-US" sz="2000" b="0" dirty="0" err="1">
                <a:latin typeface="+mn-lt"/>
              </a:rPr>
              <a:t>Kik</a:t>
            </a:r>
            <a:endParaRPr lang="ru-RU" sz="2000" b="0" dirty="0"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99" y="649490"/>
            <a:ext cx="6237540" cy="414023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965412" y="2241507"/>
            <a:ext cx="1611339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20000" dirty="0">
              <a:solidFill>
                <a:srgbClr val="FFFFFF"/>
              </a:solidFill>
            </a:endParaRP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61758"/>
            <a:ext cx="1679449" cy="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4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1371600"/>
            <a:ext cx="63177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n-lt"/>
              </a:rPr>
              <a:t>Замена рутины</a:t>
            </a:r>
          </a:p>
          <a:p>
            <a:pPr lvl="1"/>
            <a:r>
              <a:rPr lang="ru-RU" sz="1800" b="0" dirty="0" smtClean="0">
                <a:latin typeface="+mn-lt"/>
              </a:rPr>
              <a:t>- позволяет выполнять определенные функции, не задействуя людей</a:t>
            </a:r>
          </a:p>
          <a:p>
            <a:pPr lvl="1"/>
            <a:r>
              <a:rPr lang="ru-RU" sz="1800" b="0" dirty="0" smtClean="0">
                <a:latin typeface="+mn-lt"/>
              </a:rPr>
              <a:t>- работа </a:t>
            </a:r>
            <a:r>
              <a:rPr lang="ru-RU" sz="1800" b="0" dirty="0">
                <a:latin typeface="+mn-lt"/>
              </a:rPr>
              <a:t>будет выполнена </a:t>
            </a:r>
            <a:r>
              <a:rPr lang="ru-RU" sz="1800" b="0" dirty="0" smtClean="0">
                <a:latin typeface="+mn-lt"/>
              </a:rPr>
              <a:t>моментально и безупречно</a:t>
            </a:r>
            <a:endParaRPr lang="ru-RU" sz="1800" b="0" dirty="0">
              <a:latin typeface="+mn-lt"/>
            </a:endParaRPr>
          </a:p>
          <a:p>
            <a:r>
              <a:rPr lang="ru-RU" sz="2400" dirty="0" smtClean="0">
                <a:latin typeface="+mn-lt"/>
              </a:rPr>
              <a:t>Поиск и агрегация</a:t>
            </a:r>
          </a:p>
          <a:p>
            <a:pPr lvl="1"/>
            <a:r>
              <a:rPr lang="ru-RU" sz="1800" b="0" dirty="0" smtClean="0">
                <a:latin typeface="+mn-lt"/>
              </a:rPr>
              <a:t>- новостей, аналитики, данных (</a:t>
            </a:r>
            <a:r>
              <a:rPr lang="en-US" sz="1800" b="0" dirty="0">
                <a:latin typeface="+mn-lt"/>
              </a:rPr>
              <a:t>Data-Driven </a:t>
            </a:r>
            <a:r>
              <a:rPr lang="en-US" sz="1800" b="0" dirty="0" smtClean="0">
                <a:latin typeface="+mn-lt"/>
              </a:rPr>
              <a:t>Collaboration</a:t>
            </a:r>
            <a:r>
              <a:rPr lang="ru-RU" sz="1800" b="0" dirty="0" smtClean="0">
                <a:latin typeface="+mn-lt"/>
              </a:rPr>
              <a:t>)</a:t>
            </a:r>
          </a:p>
          <a:p>
            <a:pPr lvl="1"/>
            <a:r>
              <a:rPr lang="ru-RU" sz="1800" b="0" dirty="0" smtClean="0">
                <a:latin typeface="+mn-lt"/>
              </a:rPr>
              <a:t>- данные доступны в месте принятия решений – мессенджерах, и всем участникам, которым они нужны</a:t>
            </a:r>
            <a:endParaRPr lang="ru-RU" sz="1800" b="0" dirty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E-commerce</a:t>
            </a:r>
            <a:endParaRPr lang="ru-RU" sz="2400" b="0" dirty="0">
              <a:latin typeface="+mn-lt"/>
            </a:endParaRPr>
          </a:p>
          <a:p>
            <a:pPr marL="742950" lvl="1" indent="-285750">
              <a:buFontTx/>
              <a:buChar char="-"/>
            </a:pPr>
            <a:r>
              <a:rPr lang="ru-RU" sz="1800" b="0" dirty="0" smtClean="0">
                <a:latin typeface="+mn-lt"/>
              </a:rPr>
              <a:t>для спонтанных покупок без долгого поиска, </a:t>
            </a:r>
            <a:r>
              <a:rPr lang="en-US" sz="1800" b="0" dirty="0" smtClean="0">
                <a:latin typeface="+mn-lt"/>
              </a:rPr>
              <a:t>mobile ecommerce</a:t>
            </a:r>
            <a:r>
              <a:rPr lang="ru-RU" sz="1800" b="0" dirty="0" smtClean="0">
                <a:latin typeface="+mn-lt"/>
              </a:rPr>
              <a:t> </a:t>
            </a:r>
            <a:r>
              <a:rPr lang="en-US" sz="1800" b="0" dirty="0" smtClean="0">
                <a:latin typeface="+mn-lt"/>
              </a:rPr>
              <a:t>+</a:t>
            </a:r>
            <a:r>
              <a:rPr lang="ru-RU" sz="1800" b="0" dirty="0" smtClean="0">
                <a:latin typeface="+mn-lt"/>
              </a:rPr>
              <a:t> </a:t>
            </a:r>
            <a:r>
              <a:rPr lang="en-US" sz="1800" b="0" dirty="0" smtClean="0">
                <a:latin typeface="+mn-lt"/>
              </a:rPr>
              <a:t>visual search</a:t>
            </a:r>
            <a:r>
              <a:rPr lang="ru-RU" sz="1800" b="0" dirty="0" smtClean="0">
                <a:latin typeface="+mn-lt"/>
              </a:rPr>
              <a:t> </a:t>
            </a:r>
            <a:r>
              <a:rPr lang="en-US" sz="1800" b="0" dirty="0" smtClean="0">
                <a:latin typeface="+mn-lt"/>
              </a:rPr>
              <a:t>+</a:t>
            </a:r>
            <a:r>
              <a:rPr lang="ru-RU" sz="1800" b="0" dirty="0" smtClean="0">
                <a:latin typeface="+mn-lt"/>
              </a:rPr>
              <a:t> </a:t>
            </a:r>
            <a:r>
              <a:rPr lang="en-US" sz="1800" b="0" dirty="0" err="1" smtClean="0">
                <a:latin typeface="+mn-lt"/>
              </a:rPr>
              <a:t>chatbots</a:t>
            </a:r>
            <a:endParaRPr lang="ru-RU" sz="1800" b="0" dirty="0" smtClean="0">
              <a:latin typeface="+mn-lt"/>
            </a:endParaRPr>
          </a:p>
          <a:p>
            <a:pPr lvl="1"/>
            <a:r>
              <a:rPr lang="ru-RU" sz="1800" b="0" dirty="0" smtClean="0">
                <a:latin typeface="+mn-lt"/>
              </a:rPr>
              <a:t>- для общения с клиентами</a:t>
            </a:r>
          </a:p>
          <a:p>
            <a:r>
              <a:rPr lang="ru-RU" sz="2400" dirty="0" smtClean="0">
                <a:latin typeface="+mn-lt"/>
              </a:rPr>
              <a:t>Первая линия работы с клиентами, помощники, консультанты</a:t>
            </a:r>
            <a:endParaRPr lang="ru-RU" sz="2400" b="0" dirty="0">
              <a:latin typeface="+mn-lt"/>
            </a:endParaRPr>
          </a:p>
          <a:p>
            <a:pPr lvl="1"/>
            <a:r>
              <a:rPr lang="ru-RU" sz="1800" b="0" dirty="0" smtClean="0">
                <a:latin typeface="+mn-lt"/>
              </a:rPr>
              <a:t> - типовые вопросы, телефония</a:t>
            </a:r>
          </a:p>
          <a:p>
            <a:r>
              <a:rPr lang="en-US" sz="2400" dirty="0">
                <a:latin typeface="+mn-lt"/>
              </a:rPr>
              <a:t>Just for </a:t>
            </a:r>
            <a:r>
              <a:rPr lang="en-US" sz="2400" dirty="0" smtClean="0">
                <a:latin typeface="+mn-lt"/>
              </a:rPr>
              <a:t>Fun</a:t>
            </a:r>
            <a:endParaRPr lang="ru-RU" sz="1800" dirty="0" smtClean="0">
              <a:latin typeface="+mn-lt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2443681" y="331620"/>
            <a:ext cx="868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ru-RU" sz="3200" dirty="0" smtClean="0">
                <a:solidFill>
                  <a:srgbClr val="000000"/>
                </a:solidFill>
                <a:latin typeface="Calibri" charset="0"/>
              </a:rPr>
              <a:t>Что могут делать?</a:t>
            </a:r>
          </a:p>
        </p:txBody>
      </p:sp>
      <p:pic>
        <p:nvPicPr>
          <p:cNvPr id="6146" name="Picture 2" descr="https://i.gyazo.com/5e9ca9ac1f8b2c42933af044ff7703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8"/>
            <a:ext cx="2414849" cy="685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061758"/>
            <a:ext cx="1679449" cy="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4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580112" y="5019664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/>
              <a:t>Герман Греф, Сбербанк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3294339" cy="32943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76600" y="3376154"/>
            <a:ext cx="5867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</a:rPr>
              <a:t>«Через пять лет, мы считаем, что мы сможем принимать примерно 80% всех решений автоматически с помощью искусственного интеллекта»</a:t>
            </a:r>
            <a:endParaRPr lang="ru-RU" sz="2400" dirty="0"/>
          </a:p>
        </p:txBody>
      </p:sp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61758"/>
            <a:ext cx="1679449" cy="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2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4079" r="12931" b="15563"/>
          <a:stretch/>
        </p:blipFill>
        <p:spPr>
          <a:xfrm>
            <a:off x="-36512" y="-44942"/>
            <a:ext cx="9180512" cy="690294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36512" y="-44941"/>
            <a:ext cx="9144000" cy="6902940"/>
          </a:xfrm>
          <a:prstGeom prst="rect">
            <a:avLst/>
          </a:prstGeom>
          <a:solidFill>
            <a:srgbClr val="141414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85902" y="2759118"/>
            <a:ext cx="6476999" cy="1323439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Искусственный интеллект </a:t>
            </a:r>
            <a:endParaRPr lang="en-US" sz="40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и нейронные сети</a:t>
            </a:r>
          </a:p>
        </p:txBody>
      </p:sp>
    </p:spTree>
    <p:extLst>
      <p:ext uri="{BB962C8B-B14F-4D97-AF65-F5344CB8AC3E}">
        <p14:creationId xmlns:p14="http://schemas.microsoft.com/office/powerpoint/2010/main" val="128545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8"/>
          <a:stretch/>
        </p:blipFill>
        <p:spPr>
          <a:xfrm>
            <a:off x="-1" y="0"/>
            <a:ext cx="918051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35497" y="0"/>
            <a:ext cx="9276273" cy="6957392"/>
          </a:xfrm>
          <a:prstGeom prst="rect">
            <a:avLst/>
          </a:prstGeom>
          <a:solidFill>
            <a:srgbClr val="14141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280163" y="2559722"/>
            <a:ext cx="6644952" cy="12618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800" dirty="0" smtClean="0">
                <a:solidFill>
                  <a:schemeClr val="bg1"/>
                </a:solidFill>
              </a:rPr>
              <a:t>Трансформация рабочего процесса</a:t>
            </a:r>
            <a:endParaRPr lang="ru-RU" sz="3800" dirty="0">
              <a:solidFill>
                <a:schemeClr val="bg1"/>
              </a:solidFill>
            </a:endParaRPr>
          </a:p>
        </p:txBody>
      </p:sp>
      <p:pic>
        <p:nvPicPr>
          <p:cNvPr id="6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326872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5"/>
          <a:stretch/>
        </p:blipFill>
        <p:spPr>
          <a:xfrm>
            <a:off x="251520" y="6272415"/>
            <a:ext cx="1368152" cy="43337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863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1360" y="1730709"/>
            <a:ext cx="40019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latin typeface="Calibri" charset="0"/>
                <a:ea typeface="Calibri" charset="0"/>
                <a:cs typeface="Calibri" charset="0"/>
              </a:rPr>
              <a:t>1958 год </a:t>
            </a:r>
            <a:r>
              <a:rPr lang="mr-IN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ru-RU" dirty="0">
                <a:latin typeface="Calibri" charset="0"/>
                <a:ea typeface="Calibri" charset="0"/>
                <a:cs typeface="Calibri" charset="0"/>
              </a:rPr>
              <a:t> впервые прототип искусственной нейронной сети реализован </a:t>
            </a:r>
            <a:r>
              <a:rPr lang="ru-RU" dirty="0" err="1">
                <a:latin typeface="Calibri" charset="0"/>
                <a:ea typeface="Calibri" charset="0"/>
                <a:cs typeface="Calibri" charset="0"/>
              </a:rPr>
              <a:t>Розенблаттом</a:t>
            </a:r>
            <a:r>
              <a:rPr lang="ru-RU" dirty="0">
                <a:latin typeface="Calibri" charset="0"/>
                <a:ea typeface="Calibri" charset="0"/>
                <a:cs typeface="Calibri" charset="0"/>
              </a:rPr>
              <a:t>. 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171450" indent="-171450">
              <a:buClr>
                <a:srgbClr val="33CCFF"/>
              </a:buClr>
              <a:buFont typeface="Arial" charset="0"/>
              <a:buChar char="•"/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171450" indent="-171450"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latin typeface="Calibri" charset="0"/>
                <a:ea typeface="Calibri" charset="0"/>
                <a:cs typeface="Calibri" charset="0"/>
              </a:rPr>
              <a:t>1982 год </a:t>
            </a:r>
            <a:r>
              <a:rPr lang="mr-IN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ru-RU" dirty="0">
                <a:latin typeface="Calibri" charset="0"/>
                <a:ea typeface="Calibri" charset="0"/>
                <a:cs typeface="Calibri" charset="0"/>
              </a:rPr>
              <a:t> появляются первые рекуррентные нейронные сети. </a:t>
            </a:r>
          </a:p>
          <a:p>
            <a:endParaRPr lang="ru-RU" dirty="0">
              <a:latin typeface="Calibri" charset="0"/>
              <a:ea typeface="Calibri" charset="0"/>
              <a:cs typeface="Calibri" charset="0"/>
            </a:endParaRPr>
          </a:p>
          <a:p>
            <a:pPr marL="171450" indent="-171450"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latin typeface="Calibri" charset="0"/>
                <a:ea typeface="Calibri" charset="0"/>
                <a:cs typeface="Calibri" charset="0"/>
              </a:rPr>
              <a:t>Обучение нейрона происходит на ответах, которые заведомо правильные или неправильные.</a:t>
            </a:r>
          </a:p>
          <a:p>
            <a:endParaRPr lang="ru-RU" dirty="0">
              <a:latin typeface="Calibri" charset="0"/>
              <a:ea typeface="Calibri" charset="0"/>
              <a:cs typeface="Calibri" charset="0"/>
            </a:endParaRPr>
          </a:p>
          <a:p>
            <a:pPr marL="171450" indent="-171450"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latin typeface="Calibri" charset="0"/>
                <a:ea typeface="Calibri" charset="0"/>
                <a:cs typeface="Calibri" charset="0"/>
              </a:rPr>
              <a:t>Обученная нейронная сеть сама оценивает новый ответ как правильный или неправильный.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42027"/>
            <a:ext cx="9144000" cy="671802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Нейронные сети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36763" y="1043715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buSzPct val="100000"/>
              <a:defRPr sz="1800"/>
            </a:pPr>
            <a:r>
              <a:rPr lang="ru-RU" dirty="0">
                <a:latin typeface="Calibri" charset="0"/>
                <a:ea typeface="Calibri" charset="0"/>
                <a:cs typeface="Calibri" charset="0"/>
              </a:rPr>
              <a:t>Обычный нейрон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vs </a:t>
            </a:r>
            <a:r>
              <a:rPr lang="ru-RU" dirty="0">
                <a:latin typeface="Calibri" charset="0"/>
                <a:ea typeface="Calibri" charset="0"/>
                <a:cs typeface="Calibri" charset="0"/>
              </a:rPr>
              <a:t>искусственная нейронная сеть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52400" y="2069187"/>
            <a:ext cx="4432363" cy="3493413"/>
            <a:chOff x="152399" y="1211936"/>
            <a:chExt cx="4432363" cy="3493413"/>
          </a:xfrm>
        </p:grpSpPr>
        <p:pic>
          <p:nvPicPr>
            <p:cNvPr id="9" name="Изображение 8"/>
            <p:cNvPicPr>
              <a:picLocks noChangeAspect="1"/>
            </p:cNvPicPr>
            <p:nvPr/>
          </p:nvPicPr>
          <p:blipFill rotWithShape="1">
            <a:blip r:embed="rId2"/>
            <a:srcRect l="12564" r="21224" b="9545"/>
            <a:stretch/>
          </p:blipFill>
          <p:spPr>
            <a:xfrm>
              <a:off x="152399" y="1211936"/>
              <a:ext cx="4432363" cy="3493413"/>
            </a:xfrm>
            <a:prstGeom prst="rect">
              <a:avLst/>
            </a:prstGeom>
          </p:spPr>
        </p:pic>
        <p:pic>
          <p:nvPicPr>
            <p:cNvPr id="3" name="Изображение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53" t="2222" r="18706" b="348"/>
            <a:stretch/>
          </p:blipFill>
          <p:spPr>
            <a:xfrm>
              <a:off x="763130" y="1225705"/>
              <a:ext cx="2689528" cy="2691931"/>
            </a:xfrm>
            <a:prstGeom prst="ellipse">
              <a:avLst/>
            </a:prstGeom>
            <a:ln w="31750" cmpd="thickThin">
              <a:solidFill>
                <a:srgbClr val="F8E100"/>
              </a:solidFill>
            </a:ln>
          </p:spPr>
        </p:pic>
        <p:pic>
          <p:nvPicPr>
            <p:cNvPr id="2" name="Изображение 1"/>
            <p:cNvPicPr>
              <a:picLocks noChangeAspect="1"/>
            </p:cNvPicPr>
            <p:nvPr/>
          </p:nvPicPr>
          <p:blipFill rotWithShape="1">
            <a:blip r:embed="rId4"/>
            <a:srcRect l="1781" t="1476" r="23839" b="24144"/>
            <a:stretch/>
          </p:blipFill>
          <p:spPr>
            <a:xfrm>
              <a:off x="2057400" y="2697480"/>
              <a:ext cx="1891082" cy="1881759"/>
            </a:xfrm>
            <a:prstGeom prst="ellipse">
              <a:avLst/>
            </a:prstGeom>
            <a:ln w="31750" cmpd="thickThin">
              <a:solidFill>
                <a:srgbClr val="33CCFF"/>
              </a:solidFill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763131" y="5675656"/>
            <a:ext cx="3546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alibri" charset="0"/>
                <a:ea typeface="Calibri" charset="0"/>
                <a:cs typeface="Calibri" charset="0"/>
              </a:rPr>
              <a:t>Вы уже используете искусственные нейронные сети.</a:t>
            </a:r>
          </a:p>
        </p:txBody>
      </p:sp>
      <p:pic>
        <p:nvPicPr>
          <p:cNvPr id="11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061758"/>
            <a:ext cx="1679449" cy="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6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304800" y="2043033"/>
            <a:ext cx="5125584" cy="3338434"/>
            <a:chOff x="165281" y="909716"/>
            <a:chExt cx="5335941" cy="3475445"/>
          </a:xfrm>
        </p:grpSpPr>
        <p:pic>
          <p:nvPicPr>
            <p:cNvPr id="15" name="Изображение 14"/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65281" y="909716"/>
              <a:ext cx="5335941" cy="3475445"/>
            </a:xfrm>
            <a:prstGeom prst="rect">
              <a:avLst/>
            </a:prstGeom>
            <a:effectLst/>
          </p:spPr>
        </p:pic>
        <p:grpSp>
          <p:nvGrpSpPr>
            <p:cNvPr id="16" name="Группа 15"/>
            <p:cNvGrpSpPr/>
            <p:nvPr/>
          </p:nvGrpSpPr>
          <p:grpSpPr>
            <a:xfrm>
              <a:off x="1254216" y="1335623"/>
              <a:ext cx="2460534" cy="2461597"/>
              <a:chOff x="1143000" y="1220191"/>
              <a:chExt cx="2819400" cy="2846222"/>
            </a:xfrm>
          </p:grpSpPr>
          <p:pic>
            <p:nvPicPr>
              <p:cNvPr id="10" name="Изображение 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70" r="14359"/>
              <a:stretch/>
            </p:blipFill>
            <p:spPr>
              <a:xfrm>
                <a:off x="1143000" y="1220191"/>
                <a:ext cx="2819400" cy="2846222"/>
              </a:xfrm>
              <a:prstGeom prst="ellipse">
                <a:avLst/>
              </a:prstGeom>
            </p:spPr>
          </p:pic>
          <p:sp>
            <p:nvSpPr>
              <p:cNvPr id="11" name="Прямоугольник 10"/>
              <p:cNvSpPr/>
              <p:nvPr/>
            </p:nvSpPr>
            <p:spPr>
              <a:xfrm>
                <a:off x="2123440" y="1504950"/>
                <a:ext cx="619760" cy="715108"/>
              </a:xfrm>
              <a:prstGeom prst="rect">
                <a:avLst/>
              </a:prstGeom>
              <a:solidFill>
                <a:schemeClr val="bg1">
                  <a:lumMod val="95000"/>
                  <a:alpha val="12000"/>
                </a:schemeClr>
              </a:solidFill>
              <a:ln>
                <a:solidFill>
                  <a:srgbClr val="FFE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3124200" y="2038350"/>
                <a:ext cx="691247" cy="935755"/>
              </a:xfrm>
              <a:prstGeom prst="rect">
                <a:avLst/>
              </a:prstGeom>
              <a:solidFill>
                <a:schemeClr val="bg1">
                  <a:lumMod val="95000"/>
                  <a:alpha val="12000"/>
                </a:schemeClr>
              </a:solidFill>
              <a:ln>
                <a:solidFill>
                  <a:srgbClr val="FFE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1993665" y="2504817"/>
                <a:ext cx="764775" cy="1133733"/>
              </a:xfrm>
              <a:prstGeom prst="rect">
                <a:avLst/>
              </a:prstGeom>
              <a:solidFill>
                <a:schemeClr val="bg1">
                  <a:lumMod val="95000"/>
                  <a:alpha val="12000"/>
                </a:schemeClr>
              </a:solidFill>
              <a:ln>
                <a:solidFill>
                  <a:srgbClr val="FFE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1233970" y="2410363"/>
                <a:ext cx="638927" cy="752733"/>
              </a:xfrm>
              <a:prstGeom prst="rect">
                <a:avLst/>
              </a:prstGeom>
              <a:solidFill>
                <a:schemeClr val="bg1">
                  <a:lumMod val="95000"/>
                  <a:alpha val="12000"/>
                </a:schemeClr>
              </a:solidFill>
              <a:ln>
                <a:solidFill>
                  <a:srgbClr val="FFE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>
            <a:off x="0" y="838201"/>
            <a:ext cx="9144000" cy="671802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Распознавание лиц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13482" y="2209800"/>
            <a:ext cx="4114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Поиск и распознавание лиц в графических файлах и видеопотоке, автоматическая локализация лица на фотографии и идентификация персоны по лицу. </a:t>
            </a:r>
          </a:p>
          <a:p>
            <a:endParaRPr lang="ru-RU" sz="1400" dirty="0">
              <a:solidFill>
                <a:srgbClr val="353535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ru-RU" sz="140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Сферы применения: </a:t>
            </a:r>
          </a:p>
          <a:p>
            <a:endParaRPr lang="ru-RU" sz="1400" dirty="0">
              <a:solidFill>
                <a:srgbClr val="353535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охранные системы</a:t>
            </a: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верификация</a:t>
            </a: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криминалистическая экспертиза</a:t>
            </a: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телеконференции</a:t>
            </a: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социальные сети</a:t>
            </a: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фотоальбомы и т.д. </a:t>
            </a:r>
          </a:p>
        </p:txBody>
      </p:sp>
      <p:pic>
        <p:nvPicPr>
          <p:cNvPr id="20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61758"/>
            <a:ext cx="1679449" cy="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8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838201"/>
            <a:ext cx="9144000" cy="671802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Распознавание лиц через нейронную сеть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38600" y="4542193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/>
              </a:rPr>
              <a:t>Качество нейронной сети зависит от качества обучения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24000" y="152400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buSzPct val="100000"/>
              <a:defRPr sz="1800"/>
            </a:pPr>
            <a:r>
              <a:rPr lang="ru-RU" dirty="0">
                <a:latin typeface="Calibri" charset="0"/>
                <a:ea typeface="Calibri" charset="0"/>
                <a:cs typeface="Calibri" charset="0"/>
              </a:rPr>
              <a:t>Выявляет признаки, которые человек не воспринимает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44658" y="2362201"/>
            <a:ext cx="4818343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Нейронная сеть не требует большой вычислительной мощности</a:t>
            </a: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Способна самостоятельно обучаться на огромных массивах информации (20 млн фотографий) </a:t>
            </a: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Распознает лица с разных ракурсов, даже с артефактами</a:t>
            </a:r>
            <a:endParaRPr lang="ru-RU" sz="1400" dirty="0">
              <a:latin typeface="Calibri" charset="0"/>
              <a:ea typeface="Calibri" charset="0"/>
              <a:cs typeface="Calibri" charset="0"/>
            </a:endParaRP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Распознает лица в разы быстрее и точнее человека и старых механизмов распознавания  </a:t>
            </a: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06" y="2321503"/>
            <a:ext cx="2743200" cy="341831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81640" y="2290125"/>
            <a:ext cx="2787061" cy="3469064"/>
          </a:xfrm>
          <a:prstGeom prst="rect">
            <a:avLst/>
          </a:prstGeom>
          <a:noFill/>
          <a:ln w="12700">
            <a:solidFill>
              <a:srgbClr val="30C5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61758"/>
            <a:ext cx="1679449" cy="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4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25765" y="3154409"/>
            <a:ext cx="1337035" cy="3431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356018" y="2587817"/>
            <a:ext cx="6375400" cy="954059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>
            <a:defPPr>
              <a:defRPr lang="en-US"/>
            </a:defPPr>
            <a:lvl1pPr algn="ctr" defTabSz="685086">
              <a:lnSpc>
                <a:spcPct val="150000"/>
              </a:lnSpc>
              <a:buClr>
                <a:prstClr val="white"/>
              </a:buClr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/>
              <a:t>Технологии достигли уровня, когда они могут быть использованы массово</a:t>
            </a:r>
            <a:r>
              <a:rPr lang="en-US" sz="2800" dirty="0"/>
              <a:t>.</a:t>
            </a:r>
            <a:endParaRPr lang="ru-RU" sz="2800" dirty="0"/>
          </a:p>
        </p:txBody>
      </p:sp>
      <p:pic>
        <p:nvPicPr>
          <p:cNvPr id="10" name="Picture 7" descr="C:\Users\filippov\Desktop\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678" y="4001720"/>
            <a:ext cx="780645" cy="4710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61758"/>
            <a:ext cx="1679449" cy="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6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/>
          <a:srcRect r="15165"/>
          <a:stretch/>
        </p:blipFill>
        <p:spPr>
          <a:xfrm>
            <a:off x="4829407" y="2541740"/>
            <a:ext cx="3839581" cy="25668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977900"/>
            <a:ext cx="9144000" cy="523172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buClr>
                <a:prstClr val="white"/>
              </a:buClr>
            </a:pPr>
            <a:r>
              <a:rPr lang="ru-RU" sz="2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А что если «</a:t>
            </a:r>
            <a:r>
              <a:rPr lang="ru-RU" sz="28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прикрутить»нейронную</a:t>
            </a:r>
            <a:r>
              <a:rPr lang="ru-RU" sz="2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сеть к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CRM?</a:t>
            </a:r>
            <a:endParaRPr lang="ru-RU" sz="28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48855" y="2664771"/>
            <a:ext cx="612216" cy="872432"/>
          </a:xfrm>
          <a:prstGeom prst="rect">
            <a:avLst/>
          </a:prstGeom>
          <a:solidFill>
            <a:schemeClr val="bg1">
              <a:lumMod val="95000"/>
              <a:alpha val="18000"/>
            </a:schemeClr>
          </a:solidFill>
          <a:ln>
            <a:solidFill>
              <a:srgbClr val="FFE6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12064" y="2514600"/>
            <a:ext cx="3877056" cy="2621280"/>
          </a:xfrm>
          <a:prstGeom prst="rect">
            <a:avLst/>
          </a:prstGeom>
          <a:noFill/>
          <a:ln w="12700">
            <a:solidFill>
              <a:srgbClr val="30C5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797552" y="2514600"/>
            <a:ext cx="3907536" cy="2615184"/>
          </a:xfrm>
          <a:prstGeom prst="rect">
            <a:avLst/>
          </a:prstGeom>
          <a:noFill/>
          <a:ln w="12700">
            <a:solidFill>
              <a:srgbClr val="30C5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l="15986"/>
          <a:stretch/>
        </p:blipFill>
        <p:spPr>
          <a:xfrm>
            <a:off x="529352" y="2535924"/>
            <a:ext cx="3846464" cy="258726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896646" y="3222235"/>
            <a:ext cx="204911" cy="309278"/>
          </a:xfrm>
          <a:prstGeom prst="rect">
            <a:avLst/>
          </a:prstGeom>
          <a:solidFill>
            <a:schemeClr val="bg1">
              <a:lumMod val="95000"/>
              <a:alpha val="12000"/>
            </a:schemeClr>
          </a:solidFill>
          <a:ln>
            <a:solidFill>
              <a:srgbClr val="FFE6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61758"/>
            <a:ext cx="1679449" cy="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8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1085013"/>
            <a:ext cx="1617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alibri"/>
              </a:rPr>
              <a:t>Проблематика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9600" y="4822531"/>
            <a:ext cx="5867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libri"/>
              </a:rPr>
              <a:t>Быстро узнать клиента и сделать ему персональное предложение. Автоматически сохранить все в </a:t>
            </a:r>
            <a:r>
              <a:rPr lang="en-US" sz="2000" dirty="0">
                <a:latin typeface="Calibri"/>
              </a:rPr>
              <a:t>CRM </a:t>
            </a:r>
            <a:endParaRPr lang="ru-RU" sz="2000" dirty="0">
              <a:latin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838201"/>
            <a:ext cx="9144000" cy="73861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2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Узнать клиента в лицо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" y="2372687"/>
            <a:ext cx="40172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400" dirty="0">
                <a:latin typeface="Calibri" charset="0"/>
                <a:ea typeface="Calibri" charset="0"/>
                <a:cs typeface="Calibri" charset="0"/>
              </a:rPr>
              <a:t>Клиенты ждут персонального подхода </a:t>
            </a: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400" dirty="0">
                <a:latin typeface="Calibri" charset="0"/>
                <a:ea typeface="Calibri" charset="0"/>
                <a:cs typeface="Calibri" charset="0"/>
              </a:rPr>
              <a:t>Старые способы идентификации </a:t>
            </a:r>
            <a:r>
              <a:rPr lang="mr-IN" sz="1400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ru-RU" sz="1400" dirty="0">
                <a:latin typeface="Calibri" charset="0"/>
                <a:ea typeface="Calibri" charset="0"/>
                <a:cs typeface="Calibri" charset="0"/>
              </a:rPr>
              <a:t> медленные и неудобные</a:t>
            </a: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400" dirty="0">
                <a:latin typeface="Calibri" charset="0"/>
                <a:ea typeface="Calibri" charset="0"/>
                <a:cs typeface="Calibri" charset="0"/>
              </a:rPr>
              <a:t>Нужен постоянный канал для обратной связи с клиентом: телефоны/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email </a:t>
            </a:r>
            <a:r>
              <a:rPr lang="ru-RU" sz="1400" dirty="0">
                <a:latin typeface="Calibri" charset="0"/>
                <a:ea typeface="Calibri" charset="0"/>
                <a:cs typeface="Calibri" charset="0"/>
              </a:rPr>
              <a:t>со всех не собрать</a:t>
            </a: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400" dirty="0">
                <a:latin typeface="Calibri" charset="0"/>
                <a:ea typeface="Calibri" charset="0"/>
                <a:cs typeface="Calibri" charset="0"/>
              </a:rPr>
              <a:t>Важно мгновенно получить информацию о клиенте из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CRM</a:t>
            </a:r>
            <a:endParaRPr lang="ru-RU" sz="1400" dirty="0">
              <a:latin typeface="Calibri" charset="0"/>
              <a:ea typeface="Calibri" charset="0"/>
              <a:cs typeface="Calibri" charset="0"/>
            </a:endParaRP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400" dirty="0">
                <a:latin typeface="Calibri" charset="0"/>
                <a:ea typeface="Calibri" charset="0"/>
                <a:cs typeface="Calibri" charset="0"/>
              </a:rPr>
              <a:t>И также быстро передать в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CRM </a:t>
            </a:r>
            <a:r>
              <a:rPr lang="ru-RU" sz="1400" dirty="0">
                <a:latin typeface="Calibri" charset="0"/>
                <a:ea typeface="Calibri" charset="0"/>
                <a:cs typeface="Calibri" charset="0"/>
              </a:rPr>
              <a:t>новые данные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733800" y="1676401"/>
            <a:ext cx="5250022" cy="3334271"/>
            <a:chOff x="4126883" y="896038"/>
            <a:chExt cx="4700234" cy="2985102"/>
          </a:xfrm>
        </p:grpSpPr>
        <p:pic>
          <p:nvPicPr>
            <p:cNvPr id="9" name="Рисунок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87"/>
            <a:stretch/>
          </p:blipFill>
          <p:spPr>
            <a:xfrm>
              <a:off x="4126883" y="896038"/>
              <a:ext cx="4700234" cy="2985102"/>
            </a:xfrm>
            <a:prstGeom prst="rect">
              <a:avLst/>
            </a:prstGeom>
          </p:spPr>
        </p:pic>
        <p:pic>
          <p:nvPicPr>
            <p:cNvPr id="10" name="Изображение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68" t="8001" r="4998" b="38875"/>
            <a:stretch/>
          </p:blipFill>
          <p:spPr>
            <a:xfrm>
              <a:off x="5388918" y="1397880"/>
              <a:ext cx="2166075" cy="2164470"/>
            </a:xfrm>
            <a:prstGeom prst="ellipse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6010278" y="2743201"/>
            <a:ext cx="619123" cy="963747"/>
          </a:xfrm>
          <a:prstGeom prst="rect">
            <a:avLst/>
          </a:prstGeom>
          <a:solidFill>
            <a:schemeClr val="bg1">
              <a:lumMod val="95000"/>
              <a:alpha val="12000"/>
            </a:schemeClr>
          </a:solidFill>
          <a:ln>
            <a:solidFill>
              <a:srgbClr val="FFE6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6345980" y="3962401"/>
            <a:ext cx="533400" cy="309485"/>
            <a:chOff x="6248400" y="-781050"/>
            <a:chExt cx="533400" cy="309485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6248400" y="-781050"/>
              <a:ext cx="533400" cy="304800"/>
            </a:xfrm>
            <a:prstGeom prst="roundRect">
              <a:avLst>
                <a:gd name="adj" fmla="val 50000"/>
              </a:avLst>
            </a:prstGeom>
            <a:solidFill>
              <a:srgbClr val="26D7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79062" y="-779342"/>
              <a:ext cx="4988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99%</a:t>
              </a:r>
              <a:endParaRPr lang="ru-RU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715001" y="3962400"/>
            <a:ext cx="639943" cy="385962"/>
            <a:chOff x="6248400" y="-781050"/>
            <a:chExt cx="639943" cy="385962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6248400" y="-781050"/>
              <a:ext cx="533400" cy="3048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58042" y="-764420"/>
              <a:ext cx="6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2965AD"/>
                  </a:solidFill>
                  <a:latin typeface="Calibri" charset="0"/>
                  <a:ea typeface="Calibri" charset="0"/>
                  <a:cs typeface="Calibri" charset="0"/>
                </a:rPr>
                <a:t>CRM</a:t>
              </a:r>
              <a:endParaRPr lang="ru-RU" sz="1400" dirty="0">
                <a:solidFill>
                  <a:srgbClr val="2965AD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20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61758"/>
            <a:ext cx="1679449" cy="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3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3" r="38627" b="18849"/>
          <a:stretch/>
        </p:blipFill>
        <p:spPr>
          <a:xfrm>
            <a:off x="-61606" y="-16004"/>
            <a:ext cx="9210306" cy="687400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35497" y="0"/>
            <a:ext cx="9276273" cy="6957392"/>
          </a:xfrm>
          <a:prstGeom prst="rect">
            <a:avLst/>
          </a:prstGeom>
          <a:solidFill>
            <a:srgbClr val="14141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1123547" y="54879"/>
            <a:ext cx="6840000" cy="6840000"/>
          </a:xfrm>
          <a:prstGeom prst="ellipse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82"/>
          </a:p>
        </p:txBody>
      </p:sp>
      <p:sp>
        <p:nvSpPr>
          <p:cNvPr id="9" name="Овал 8"/>
          <p:cNvSpPr/>
          <p:nvPr/>
        </p:nvSpPr>
        <p:spPr>
          <a:xfrm>
            <a:off x="1483547" y="360998"/>
            <a:ext cx="6120000" cy="6120000"/>
          </a:xfrm>
          <a:prstGeom prst="ellipse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82"/>
          </a:p>
        </p:txBody>
      </p:sp>
      <p:sp>
        <p:nvSpPr>
          <p:cNvPr id="4" name="TextBox 3"/>
          <p:cNvSpPr txBox="1"/>
          <p:nvPr/>
        </p:nvSpPr>
        <p:spPr>
          <a:xfrm>
            <a:off x="2149672" y="1412776"/>
            <a:ext cx="475809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79"/>
              </a:spcBef>
              <a:spcAft>
                <a:spcPts val="679"/>
              </a:spcAft>
              <a:buClr>
                <a:srgbClr val="33CCFF"/>
              </a:buClr>
            </a:pPr>
            <a:r>
              <a:rPr lang="ru-RU" sz="2400" dirty="0">
                <a:latin typeface="Calibri" charset="0"/>
                <a:ea typeface="Calibri" charset="0"/>
                <a:cs typeface="Calibri" charset="0"/>
              </a:rPr>
              <a:t>Современный мир требует от нас непрерывных </a:t>
            </a:r>
            <a:r>
              <a:rPr lang="ru-RU" sz="2400" dirty="0" smtClean="0">
                <a:latin typeface="Calibri" charset="0"/>
                <a:ea typeface="Calibri" charset="0"/>
                <a:cs typeface="Calibri" charset="0"/>
              </a:rPr>
              <a:t>изменений</a:t>
            </a:r>
          </a:p>
          <a:p>
            <a:pPr algn="ctr">
              <a:spcBef>
                <a:spcPts val="679"/>
              </a:spcBef>
              <a:spcAft>
                <a:spcPts val="679"/>
              </a:spcAft>
              <a:buClr>
                <a:srgbClr val="33CCFF"/>
              </a:buClr>
            </a:pPr>
            <a:endParaRPr lang="ru-RU" sz="2400" dirty="0"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679"/>
              </a:spcBef>
              <a:spcAft>
                <a:spcPts val="679"/>
              </a:spcAft>
              <a:buClr>
                <a:srgbClr val="33CCFF"/>
              </a:buClr>
            </a:pPr>
            <a:r>
              <a:rPr lang="ru-RU" sz="2400" dirty="0">
                <a:latin typeface="Calibri" charset="0"/>
                <a:ea typeface="Calibri" charset="0"/>
                <a:cs typeface="Calibri" charset="0"/>
              </a:rPr>
              <a:t>Меняться нужно </a:t>
            </a:r>
            <a:r>
              <a:rPr lang="ru-RU" sz="2400" dirty="0" smtClean="0">
                <a:latin typeface="Calibri" charset="0"/>
                <a:ea typeface="Calibri" charset="0"/>
                <a:cs typeface="Calibri" charset="0"/>
              </a:rPr>
              <a:t>быстро</a:t>
            </a:r>
          </a:p>
          <a:p>
            <a:pPr algn="ctr">
              <a:spcBef>
                <a:spcPts val="679"/>
              </a:spcBef>
              <a:spcAft>
                <a:spcPts val="679"/>
              </a:spcAft>
              <a:buClr>
                <a:srgbClr val="33CCFF"/>
              </a:buClr>
            </a:pPr>
            <a:r>
              <a:rPr lang="ru-RU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endParaRPr lang="ru-RU" sz="2400" dirty="0"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679"/>
              </a:spcBef>
              <a:spcAft>
                <a:spcPts val="679"/>
              </a:spcAft>
              <a:buClr>
                <a:srgbClr val="33CCFF"/>
              </a:buClr>
            </a:pPr>
            <a:r>
              <a:rPr lang="ru-RU" sz="2400" dirty="0" smtClean="0">
                <a:latin typeface="Calibri" charset="0"/>
                <a:ea typeface="Calibri" charset="0"/>
                <a:cs typeface="Calibri" charset="0"/>
              </a:rPr>
              <a:t>Независимо </a:t>
            </a:r>
            <a:r>
              <a:rPr lang="ru-RU" sz="2400" dirty="0">
                <a:latin typeface="Calibri" charset="0"/>
                <a:ea typeface="Calibri" charset="0"/>
                <a:cs typeface="Calibri" charset="0"/>
              </a:rPr>
              <a:t>от </a:t>
            </a:r>
            <a:r>
              <a:rPr lang="ru-RU" sz="2400" dirty="0" smtClean="0">
                <a:latin typeface="Calibri" charset="0"/>
                <a:ea typeface="Calibri" charset="0"/>
                <a:cs typeface="Calibri" charset="0"/>
              </a:rPr>
              <a:t>кризиса</a:t>
            </a:r>
          </a:p>
          <a:p>
            <a:pPr algn="ctr">
              <a:spcBef>
                <a:spcPts val="679"/>
              </a:spcBef>
              <a:spcAft>
                <a:spcPts val="679"/>
              </a:spcAft>
              <a:buClr>
                <a:srgbClr val="33CCFF"/>
              </a:buClr>
            </a:pPr>
            <a:endParaRPr lang="ru-RU" sz="2400" dirty="0"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679"/>
              </a:spcBef>
              <a:spcAft>
                <a:spcPts val="679"/>
              </a:spcAft>
              <a:buClr>
                <a:srgbClr val="33CCFF"/>
              </a:buClr>
            </a:pPr>
            <a:r>
              <a:rPr lang="ru-RU" sz="2400" dirty="0">
                <a:latin typeface="Calibri" charset="0"/>
                <a:ea typeface="Calibri" charset="0"/>
                <a:cs typeface="Calibri" charset="0"/>
              </a:rPr>
              <a:t>Независимо от конкуренции </a:t>
            </a:r>
          </a:p>
        </p:txBody>
      </p:sp>
      <p:sp>
        <p:nvSpPr>
          <p:cNvPr id="3" name="Овал 2"/>
          <p:cNvSpPr/>
          <p:nvPr/>
        </p:nvSpPr>
        <p:spPr>
          <a:xfrm>
            <a:off x="4453547" y="2564904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453547" y="3604439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453547" y="4663639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1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14317"/>
            <a:ext cx="9143999" cy="739706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dirty="0">
                <a:solidFill>
                  <a:srgbClr val="000000"/>
                </a:solidFill>
                <a:latin typeface="Calibri "/>
                <a:ea typeface="Calibri Light" charset="0"/>
                <a:cs typeface="Calibri Light" charset="0"/>
              </a:rPr>
              <a:t>Что такое Битрикс24?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71599" y="1044879"/>
            <a:ext cx="6400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rgbClr val="33CCFF"/>
              </a:buClr>
            </a:pPr>
            <a:r>
              <a:rPr lang="ru-RU" sz="1900" b="0" dirty="0" smtClean="0">
                <a:latin typeface="Calibri "/>
                <a:ea typeface="Calibri"/>
                <a:cs typeface="Calibri Light"/>
              </a:rPr>
              <a:t>полный </a:t>
            </a:r>
            <a:r>
              <a:rPr lang="ru-RU" sz="1900" b="0" dirty="0">
                <a:latin typeface="Calibri "/>
                <a:ea typeface="Calibri"/>
                <a:cs typeface="Calibri Light"/>
              </a:rPr>
              <a:t>комплект инструментов, необходимых для организации работы </a:t>
            </a:r>
            <a:r>
              <a:rPr lang="ru-RU" sz="1900" b="0" dirty="0" smtClean="0">
                <a:latin typeface="Calibri "/>
                <a:ea typeface="Calibri"/>
                <a:cs typeface="Calibri Light"/>
              </a:rPr>
              <a:t>компании</a:t>
            </a:r>
            <a:endParaRPr lang="ru-RU" sz="1900" b="0" dirty="0">
              <a:latin typeface="Calibri "/>
              <a:ea typeface="Calibri"/>
              <a:cs typeface="Calibri Light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523999" y="1947604"/>
            <a:ext cx="6095999" cy="4287296"/>
            <a:chOff x="1523999" y="1947604"/>
            <a:chExt cx="6095999" cy="4287296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523999" y="1947604"/>
              <a:ext cx="6095999" cy="4287296"/>
              <a:chOff x="1523999" y="1920172"/>
              <a:chExt cx="6095999" cy="4287296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3999" y="1920172"/>
                <a:ext cx="6095999" cy="4287296"/>
              </a:xfrm>
              <a:prstGeom prst="rect">
                <a:avLst/>
              </a:prstGeom>
            </p:spPr>
          </p:pic>
          <p:sp>
            <p:nvSpPr>
              <p:cNvPr id="4" name="Овал 3"/>
              <p:cNvSpPr/>
              <p:nvPr/>
            </p:nvSpPr>
            <p:spPr bwMode="auto">
              <a:xfrm>
                <a:off x="3124200" y="2558872"/>
                <a:ext cx="2667000" cy="2698928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13" name="Изображение 30"/>
            <p:cNvPicPr>
              <a:picLocks noChangeAspect="1"/>
            </p:cNvPicPr>
            <p:nvPr/>
          </p:nvPicPr>
          <p:blipFill>
            <a:blip r:embed="rId4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839" y="3759562"/>
              <a:ext cx="1927722" cy="352412"/>
            </a:xfrm>
            <a:prstGeom prst="rect">
              <a:avLst/>
            </a:prstGeom>
          </p:spPr>
        </p:pic>
      </p:grpSp>
      <p:pic>
        <p:nvPicPr>
          <p:cNvPr id="15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61758"/>
            <a:ext cx="1679449" cy="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7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977031" y="518924"/>
            <a:ext cx="7189939" cy="813172"/>
            <a:chOff x="899592" y="518924"/>
            <a:chExt cx="7189939" cy="813172"/>
          </a:xfrm>
        </p:grpSpPr>
        <p:graphicFrame>
          <p:nvGraphicFramePr>
            <p:cNvPr id="7" name="Объект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7220094"/>
                </p:ext>
              </p:extLst>
            </p:nvPr>
          </p:nvGraphicFramePr>
          <p:xfrm>
            <a:off x="4355976" y="518924"/>
            <a:ext cx="3733555" cy="8131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name="CorelDRAW" r:id="rId5" imgW="1516429" imgH="330445" progId="CorelDraw.Graphic.18">
                    <p:embed/>
                  </p:oleObj>
                </mc:Choice>
                <mc:Fallback>
                  <p:oleObj name="CorelDRAW" r:id="rId5" imgW="1516429" imgH="330445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355976" y="518924"/>
                          <a:ext cx="3733555" cy="8131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899592" y="694677"/>
              <a:ext cx="3456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125C95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ПОЛУЧИ БОНУС ДЛЯ</a:t>
              </a:r>
              <a:endParaRPr lang="ru-RU" sz="2800" b="1" dirty="0">
                <a:solidFill>
                  <a:srgbClr val="125C95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164946" y="1772816"/>
            <a:ext cx="7161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ПО </a:t>
            </a:r>
            <a:r>
              <a:rPr lang="ru-RU" sz="2800" dirty="0" smtClean="0"/>
              <a:t>ПРОМОКОДУ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kosas5G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3200" dirty="0" smtClean="0"/>
              <a:t> </a:t>
            </a:r>
            <a:r>
              <a:rPr lang="ru-RU" sz="2800" dirty="0"/>
              <a:t>ВЫ ПОЛУЧАЕТЕ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7087" y="3913892"/>
            <a:ext cx="7089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/>
              <a:t>ПО </a:t>
            </a:r>
            <a:r>
              <a:rPr lang="ru-RU" sz="2800" dirty="0" smtClean="0"/>
              <a:t>ПРОМОКОДУ</a:t>
            </a:r>
            <a:r>
              <a:rPr lang="en-US" sz="2800" dirty="0" smtClean="0"/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kosas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800" dirty="0" smtClean="0"/>
              <a:t>ВЫ </a:t>
            </a:r>
            <a:r>
              <a:rPr lang="ru-RU" sz="2800" dirty="0"/>
              <a:t>ПОЛУЧАЕТЕ</a:t>
            </a:r>
          </a:p>
        </p:txBody>
      </p:sp>
      <p:sp>
        <p:nvSpPr>
          <p:cNvPr id="19" name="Лента лицом вверх 18"/>
          <p:cNvSpPr/>
          <p:nvPr/>
        </p:nvSpPr>
        <p:spPr>
          <a:xfrm>
            <a:off x="107504" y="2564904"/>
            <a:ext cx="8784976" cy="584775"/>
          </a:xfrm>
          <a:prstGeom prst="ribbon2">
            <a:avLst>
              <a:gd name="adj1" fmla="val 16667"/>
              <a:gd name="adj2" fmla="val 64456"/>
            </a:avLst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696742" y="2581985"/>
            <a:ext cx="360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5 Гб места в облаке на год</a:t>
            </a:r>
          </a:p>
        </p:txBody>
      </p:sp>
      <p:sp>
        <p:nvSpPr>
          <p:cNvPr id="20" name="Лента лицом вверх 19"/>
          <p:cNvSpPr/>
          <p:nvPr/>
        </p:nvSpPr>
        <p:spPr>
          <a:xfrm>
            <a:off x="153896" y="4653136"/>
            <a:ext cx="8784976" cy="584775"/>
          </a:xfrm>
          <a:prstGeom prst="ribbon2">
            <a:avLst>
              <a:gd name="adj1" fmla="val 16667"/>
              <a:gd name="adj2" fmla="val 64456"/>
            </a:avLst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893678" y="4674221"/>
            <a:ext cx="5270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12 дополнительных пользователей на полгода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29" y="5971553"/>
            <a:ext cx="1679449" cy="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/>
          <p:cNvSpPr/>
          <p:nvPr/>
        </p:nvSpPr>
        <p:spPr>
          <a:xfrm>
            <a:off x="0" y="-99392"/>
            <a:ext cx="9142560" cy="6968192"/>
          </a:xfrm>
          <a:prstGeom prst="rect">
            <a:avLst/>
          </a:prstGeom>
          <a:gradFill>
            <a:gsLst>
              <a:gs pos="0">
                <a:srgbClr val="00CCFF"/>
              </a:gs>
              <a:gs pos="100000">
                <a:srgbClr val="83CAFF"/>
              </a:gs>
            </a:gsLst>
            <a:lin ang="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TextBox 7"/>
          <p:cNvSpPr txBox="1"/>
          <p:nvPr/>
        </p:nvSpPr>
        <p:spPr>
          <a:xfrm>
            <a:off x="571500" y="2654774"/>
            <a:ext cx="8001000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Санкт-Петербург,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Софийская д.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  оф.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626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+7 (812) 424-32-77</a:t>
            </a:r>
          </a:p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info@kosas.ru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566886" y="4869160"/>
            <a:ext cx="1981200" cy="0"/>
          </a:xfrm>
          <a:prstGeom prst="line">
            <a:avLst/>
          </a:prstGeom>
          <a:ln w="12700">
            <a:solidFill>
              <a:srgbClr val="FFA1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/>
          <p:nvPr/>
        </p:nvPicPr>
        <p:blipFill>
          <a:blip r:embed="rId2"/>
          <a:stretch/>
        </p:blipFill>
        <p:spPr>
          <a:xfrm>
            <a:off x="3168000" y="1247400"/>
            <a:ext cx="2650320" cy="839520"/>
          </a:xfrm>
          <a:prstGeom prst="rect">
            <a:avLst/>
          </a:prstGeom>
          <a:ln>
            <a:noFill/>
          </a:ln>
        </p:spPr>
      </p:pic>
      <p:pic>
        <p:nvPicPr>
          <p:cNvPr id="9" name="Picture 2" descr="C:\Users\filippov\Desktop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861236"/>
            <a:ext cx="686848" cy="41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39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6" t="-399" r="10836" b="399"/>
          <a:stretch/>
        </p:blipFill>
        <p:spPr>
          <a:xfrm>
            <a:off x="-1201864" y="-99392"/>
            <a:ext cx="10454384" cy="69573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28519" y="-81654"/>
            <a:ext cx="9381039" cy="6939654"/>
          </a:xfrm>
          <a:prstGeom prst="rect">
            <a:avLst/>
          </a:prstGeom>
          <a:solidFill>
            <a:srgbClr val="1414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052736"/>
            <a:ext cx="7704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bg1"/>
              </a:solidFill>
            </a:endParaRPr>
          </a:p>
          <a:p>
            <a:r>
              <a:rPr lang="ru-RU" sz="3200" dirty="0" smtClean="0">
                <a:solidFill>
                  <a:schemeClr val="bg1"/>
                </a:solidFill>
              </a:rPr>
              <a:t>Современные технологии 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– преимущество работы.</a:t>
            </a:r>
          </a:p>
          <a:p>
            <a:endParaRPr lang="ru-RU" sz="3200" dirty="0">
              <a:solidFill>
                <a:schemeClr val="bg1"/>
              </a:solidFill>
            </a:endParaRPr>
          </a:p>
          <a:p>
            <a:r>
              <a:rPr lang="ru-RU" sz="3200" dirty="0" smtClean="0">
                <a:solidFill>
                  <a:schemeClr val="bg1"/>
                </a:solidFill>
              </a:rPr>
              <a:t>Скорость. Простота. Мобильность.</a:t>
            </a:r>
          </a:p>
          <a:p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1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61758"/>
            <a:ext cx="1679449" cy="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8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389" y="4374158"/>
            <a:ext cx="1061454" cy="871125"/>
          </a:xfrm>
          <a:prstGeom prst="rect">
            <a:avLst/>
          </a:prstGeom>
        </p:spPr>
      </p:pic>
      <p:sp>
        <p:nvSpPr>
          <p:cNvPr id="9" name="Название 1"/>
          <p:cNvSpPr txBox="1">
            <a:spLocks/>
          </p:cNvSpPr>
          <p:nvPr/>
        </p:nvSpPr>
        <p:spPr>
          <a:xfrm>
            <a:off x="532473" y="260648"/>
            <a:ext cx="8424936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/>
              <a:t>Будущее бизнеса зависит от </a:t>
            </a:r>
            <a:r>
              <a:rPr lang="ru-RU" sz="3200" dirty="0" smtClean="0"/>
              <a:t>инструментов</a:t>
            </a:r>
            <a:endParaRPr lang="ru-RU" sz="3200" b="1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71800" y="1988840"/>
            <a:ext cx="58326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333333"/>
                </a:solidFill>
              </a:rPr>
              <a:t>Расширяют возможности</a:t>
            </a:r>
          </a:p>
          <a:p>
            <a:endParaRPr lang="ru-RU" sz="2000" dirty="0" smtClean="0">
              <a:solidFill>
                <a:srgbClr val="333333"/>
              </a:solidFill>
            </a:endParaRPr>
          </a:p>
          <a:p>
            <a:endParaRPr lang="ru-RU" sz="2000" dirty="0" smtClean="0">
              <a:solidFill>
                <a:srgbClr val="333333"/>
              </a:solidFill>
            </a:endParaRPr>
          </a:p>
          <a:p>
            <a:endParaRPr lang="ru-RU" sz="2000" dirty="0">
              <a:solidFill>
                <a:srgbClr val="333333"/>
              </a:solidFill>
            </a:endParaRPr>
          </a:p>
          <a:p>
            <a:endParaRPr lang="ru-RU" sz="2000" dirty="0">
              <a:solidFill>
                <a:srgbClr val="333333"/>
              </a:solidFill>
            </a:endParaRPr>
          </a:p>
          <a:p>
            <a:r>
              <a:rPr lang="ru-RU" sz="2000" dirty="0" smtClean="0">
                <a:solidFill>
                  <a:srgbClr val="333333"/>
                </a:solidFill>
              </a:rPr>
              <a:t>Устраняют временные и пространственные рамки</a:t>
            </a:r>
          </a:p>
          <a:p>
            <a:endParaRPr lang="ru-RU" sz="2000" dirty="0" smtClean="0">
              <a:solidFill>
                <a:srgbClr val="333333"/>
              </a:solidFill>
            </a:endParaRPr>
          </a:p>
          <a:p>
            <a:endParaRPr lang="ru-RU" sz="2000" dirty="0" smtClean="0">
              <a:solidFill>
                <a:srgbClr val="333333"/>
              </a:solidFill>
            </a:endParaRPr>
          </a:p>
          <a:p>
            <a:endParaRPr lang="ru-RU" sz="2000" dirty="0">
              <a:solidFill>
                <a:srgbClr val="333333"/>
              </a:solidFill>
            </a:endParaRPr>
          </a:p>
          <a:p>
            <a:endParaRPr lang="ru-RU" sz="2000" dirty="0">
              <a:solidFill>
                <a:srgbClr val="333333"/>
              </a:solidFill>
            </a:endParaRPr>
          </a:p>
          <a:p>
            <a:r>
              <a:rPr lang="ru-RU" sz="2000" dirty="0" smtClean="0">
                <a:solidFill>
                  <a:srgbClr val="333333"/>
                </a:solidFill>
              </a:rPr>
              <a:t>Ускоряют бизнес-процессы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57" y="1238907"/>
            <a:ext cx="2168318" cy="12505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69" y="2956880"/>
            <a:ext cx="1158774" cy="83572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51520" y="6061758"/>
            <a:ext cx="8589168" cy="532791"/>
            <a:chOff x="251520" y="6061758"/>
            <a:chExt cx="8589168" cy="532791"/>
          </a:xfrm>
        </p:grpSpPr>
        <p:pic>
          <p:nvPicPr>
            <p:cNvPr id="11" name="Picture 2" descr="C:\Users\filippov\Desktop\Untitled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6165304"/>
              <a:ext cx="1676400" cy="325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6061758"/>
              <a:ext cx="1679449" cy="532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5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1"/>
          <p:cNvSpPr txBox="1">
            <a:spLocks/>
          </p:cNvSpPr>
          <p:nvPr/>
        </p:nvSpPr>
        <p:spPr>
          <a:xfrm>
            <a:off x="251520" y="836712"/>
            <a:ext cx="6336704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b="1" dirty="0" smtClean="0"/>
              <a:t>Экономичность и </a:t>
            </a:r>
            <a:r>
              <a:rPr lang="ru-RU" sz="3200" b="1" dirty="0" err="1" smtClean="0"/>
              <a:t>экологичность</a:t>
            </a:r>
            <a:r>
              <a:rPr lang="ru-RU" sz="3200" b="1" dirty="0" smtClean="0"/>
              <a:t> </a:t>
            </a:r>
            <a:endParaRPr lang="ru-RU" sz="3200" b="1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772816"/>
            <a:ext cx="61926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</a:rPr>
              <a:t>Снижение затрат на офисную инфраструктуру</a:t>
            </a:r>
          </a:p>
          <a:p>
            <a:endParaRPr lang="ru-RU" dirty="0" smtClean="0">
              <a:solidFill>
                <a:srgbClr val="333333"/>
              </a:solidFill>
            </a:endParaRPr>
          </a:p>
          <a:p>
            <a:r>
              <a:rPr lang="ru-RU" dirty="0" smtClean="0">
                <a:solidFill>
                  <a:srgbClr val="333333"/>
                </a:solidFill>
              </a:rPr>
              <a:t>Единое информационное пространство</a:t>
            </a:r>
          </a:p>
          <a:p>
            <a:endParaRPr lang="ru-RU" dirty="0">
              <a:solidFill>
                <a:srgbClr val="333333"/>
              </a:solidFill>
            </a:endParaRPr>
          </a:p>
          <a:p>
            <a:r>
              <a:rPr lang="ru-RU" dirty="0">
                <a:solidFill>
                  <a:srgbClr val="333333"/>
                </a:solidFill>
              </a:rPr>
              <a:t>Совместная работа с </a:t>
            </a:r>
            <a:r>
              <a:rPr lang="ru-RU" dirty="0" smtClean="0">
                <a:solidFill>
                  <a:srgbClr val="333333"/>
                </a:solidFill>
              </a:rPr>
              <a:t>документами</a:t>
            </a:r>
          </a:p>
          <a:p>
            <a:endParaRPr lang="ru-RU" dirty="0">
              <a:solidFill>
                <a:srgbClr val="333333"/>
              </a:solidFill>
            </a:endParaRPr>
          </a:p>
          <a:p>
            <a:r>
              <a:rPr lang="ru-RU" dirty="0" smtClean="0">
                <a:solidFill>
                  <a:srgbClr val="333333"/>
                </a:solidFill>
              </a:rPr>
              <a:t>Электронный документооборот</a:t>
            </a:r>
          </a:p>
          <a:p>
            <a:endParaRPr lang="ru-RU" dirty="0">
              <a:solidFill>
                <a:srgbClr val="333333"/>
              </a:solidFill>
            </a:endParaRPr>
          </a:p>
          <a:p>
            <a:endParaRPr lang="ru-RU" dirty="0">
              <a:solidFill>
                <a:srgbClr val="33333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53" y="1988840"/>
            <a:ext cx="5100447" cy="3779431"/>
          </a:xfrm>
          <a:prstGeom prst="mathMultiply">
            <a:avLst/>
          </a:prstGeom>
        </p:spPr>
      </p:pic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61758"/>
            <a:ext cx="1679449" cy="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7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1"/>
          <p:cNvSpPr txBox="1">
            <a:spLocks/>
          </p:cNvSpPr>
          <p:nvPr/>
        </p:nvSpPr>
        <p:spPr>
          <a:xfrm>
            <a:off x="1619672" y="3068960"/>
            <a:ext cx="3943272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+mn-lt"/>
              </a:rPr>
              <a:t>Продуктивность </a:t>
            </a:r>
            <a:endParaRPr lang="ru-RU" sz="3200" b="1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48597" y="3797735"/>
            <a:ext cx="61926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О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свободить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сотрудника от ненужных 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действий</a:t>
            </a:r>
          </a:p>
          <a:p>
            <a:endParaRPr lang="ru-RU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Убрать «муду»</a:t>
            </a:r>
          </a:p>
          <a:p>
            <a:endParaRPr lang="ru-RU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Автоматизировать рутину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2304256" cy="2304256"/>
          </a:xfrm>
          <a:prstGeom prst="rect">
            <a:avLst/>
          </a:prstGeom>
        </p:spPr>
      </p:pic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61758"/>
            <a:ext cx="1679449" cy="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0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1"/>
          <p:cNvSpPr txBox="1">
            <a:spLocks/>
          </p:cNvSpPr>
          <p:nvPr/>
        </p:nvSpPr>
        <p:spPr>
          <a:xfrm>
            <a:off x="1266929" y="426686"/>
            <a:ext cx="3943272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 </a:t>
            </a:r>
            <a:r>
              <a:rPr lang="ru-RU" sz="3200" b="1" dirty="0" err="1" smtClean="0"/>
              <a:t>Сверхмобильность</a:t>
            </a:r>
            <a:endParaRPr lang="ru-RU" sz="3200" b="1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4393" y="1426613"/>
            <a:ext cx="61926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Голосовая и видеосвязь</a:t>
            </a:r>
          </a:p>
          <a:p>
            <a:endParaRPr lang="ru-RU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Обмен данными</a:t>
            </a:r>
          </a:p>
          <a:p>
            <a:endParaRPr lang="ru-RU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Работа по проектам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36119" y="4075253"/>
            <a:ext cx="7269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</a:rPr>
              <a:t>К</a:t>
            </a:r>
            <a:r>
              <a:rPr lang="ru-RU" sz="2000" dirty="0">
                <a:solidFill>
                  <a:srgbClr val="000000"/>
                </a:solidFill>
              </a:rPr>
              <a:t> 2018 году количество смартфонов возрастет до 2,4 млрд — их станет в 6 раз больше, чем персональных компьютеров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23372" y="49411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rgbClr val="000000"/>
                </a:solidFill>
              </a:rPr>
              <a:t>«Революционные изменения рабочего места будущего» Джек </a:t>
            </a:r>
            <a:r>
              <a:rPr lang="ru-RU" i="1" dirty="0" err="1">
                <a:solidFill>
                  <a:srgbClr val="000000"/>
                </a:solidFill>
              </a:rPr>
              <a:t>Улдрич</a:t>
            </a:r>
            <a:r>
              <a:rPr lang="ru-RU" i="1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2987824" y="476672"/>
            <a:ext cx="5201745" cy="3738390"/>
            <a:chOff x="491131" y="1303751"/>
            <a:chExt cx="5924658" cy="4083664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491131" y="1303751"/>
              <a:ext cx="5924658" cy="4083664"/>
              <a:chOff x="491131" y="1303751"/>
              <a:chExt cx="5924658" cy="4083664"/>
            </a:xfrm>
          </p:grpSpPr>
          <p:pic>
            <p:nvPicPr>
              <p:cNvPr id="17" name="Рисунок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36" r="9387"/>
              <a:stretch/>
            </p:blipFill>
            <p:spPr>
              <a:xfrm>
                <a:off x="491131" y="1303751"/>
                <a:ext cx="5924658" cy="4083664"/>
              </a:xfrm>
              <a:prstGeom prst="rect">
                <a:avLst/>
              </a:prstGeom>
            </p:spPr>
          </p:pic>
          <p:pic>
            <p:nvPicPr>
              <p:cNvPr id="18" name="Изображение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3" t="1262" r="51650" b="39510"/>
              <a:stretch/>
            </p:blipFill>
            <p:spPr>
              <a:xfrm>
                <a:off x="1739112" y="1990630"/>
                <a:ext cx="2956655" cy="2959742"/>
              </a:xfrm>
              <a:prstGeom prst="ellipse">
                <a:avLst/>
              </a:prstGeom>
            </p:spPr>
          </p:pic>
        </p:grpSp>
        <p:pic>
          <p:nvPicPr>
            <p:cNvPr id="12" name="Picture 2" descr="C:\Users\filippov\Desktop\Untitled-2.png"/>
            <p:cNvPicPr>
              <a:picLocks noChangeAspect="1" noChangeArrowheads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4181" y="1580310"/>
              <a:ext cx="246045" cy="400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filippov\Desktop\Untitled-3.png"/>
            <p:cNvPicPr>
              <a:picLocks noChangeAspect="1" noChangeArrowheads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526" y="1694117"/>
              <a:ext cx="346241" cy="232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filippov\Desktop\01.png"/>
            <p:cNvPicPr>
              <a:picLocks noChangeAspect="1" noChangeArrowheads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3470" y="2906271"/>
              <a:ext cx="304800" cy="317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C:\Users\filippov\Desktop\06.png"/>
            <p:cNvPicPr>
              <a:picLocks noChangeAspect="1" noChangeArrowheads="1"/>
            </p:cNvPicPr>
            <p:nvPr/>
          </p:nvPicPr>
          <p:blipFill>
            <a:blip r:embed="rId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5067" y="2510353"/>
              <a:ext cx="346397" cy="240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" descr="C:\Users\filippov\Desktop\07.png"/>
            <p:cNvPicPr>
              <a:picLocks noChangeAspect="1" noChangeArrowheads="1"/>
            </p:cNvPicPr>
            <p:nvPr/>
          </p:nvPicPr>
          <p:blipFill>
            <a:blip r:embed="rId8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426" y="2007041"/>
              <a:ext cx="334755" cy="324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C:\Users\filippov\Desktop\Untitled-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61758"/>
            <a:ext cx="1679449" cy="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1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5497" y="0"/>
            <a:ext cx="9276273" cy="6957392"/>
          </a:xfrm>
          <a:prstGeom prst="rect">
            <a:avLst/>
          </a:prstGeom>
          <a:solidFill>
            <a:srgbClr val="141414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96560" y="1916832"/>
            <a:ext cx="655272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600" dirty="0" smtClean="0">
                <a:solidFill>
                  <a:schemeClr val="bg1"/>
                </a:solidFill>
              </a:rPr>
              <a:t>К 2020 </a:t>
            </a:r>
            <a:r>
              <a:rPr lang="ru-RU" sz="2600" b="1" dirty="0">
                <a:solidFill>
                  <a:schemeClr val="bg1"/>
                </a:solidFill>
              </a:rPr>
              <a:t>году каждый 5-ый сотрудник </a:t>
            </a:r>
            <a:r>
              <a:rPr lang="ru-RU" sz="2600" dirty="0">
                <a:solidFill>
                  <a:schemeClr val="bg1"/>
                </a:solidFill>
              </a:rPr>
              <a:t>компании будет работать удаленно</a:t>
            </a:r>
            <a:r>
              <a:rPr lang="ru-RU" sz="2600" dirty="0" smtClean="0">
                <a:solidFill>
                  <a:schemeClr val="bg1"/>
                </a:solidFill>
              </a:rPr>
              <a:t>.</a:t>
            </a:r>
          </a:p>
          <a:p>
            <a:pPr fontAlgn="base"/>
            <a:endParaRPr lang="ru-RU" sz="2600" dirty="0">
              <a:solidFill>
                <a:schemeClr val="bg1"/>
              </a:solidFill>
            </a:endParaRPr>
          </a:p>
          <a:p>
            <a:pPr fontAlgn="base"/>
            <a:r>
              <a:rPr lang="ru-RU" sz="2600" dirty="0">
                <a:solidFill>
                  <a:schemeClr val="bg1"/>
                </a:solidFill>
              </a:rPr>
              <a:t>Россия </a:t>
            </a:r>
            <a:r>
              <a:rPr lang="ru-RU" sz="2600" b="1" dirty="0">
                <a:solidFill>
                  <a:schemeClr val="bg1"/>
                </a:solidFill>
              </a:rPr>
              <a:t>сэкономит более 1 трлн рублей </a:t>
            </a:r>
            <a:r>
              <a:rPr lang="ru-RU" sz="2600" dirty="0">
                <a:solidFill>
                  <a:schemeClr val="bg1"/>
                </a:solidFill>
              </a:rPr>
              <a:t>от перехода на дистанционную работу в 2020 </a:t>
            </a:r>
            <a:r>
              <a:rPr lang="ru-RU" sz="2600" dirty="0" smtClean="0">
                <a:solidFill>
                  <a:schemeClr val="bg1"/>
                </a:solidFill>
              </a:rPr>
              <a:t>году.*</a:t>
            </a:r>
            <a:r>
              <a:rPr lang="ru-RU" sz="26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6035766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*</a:t>
            </a:r>
            <a:r>
              <a:rPr lang="ru-RU" sz="1600" i="1" dirty="0" smtClean="0">
                <a:solidFill>
                  <a:schemeClr val="bg1"/>
                </a:solidFill>
              </a:rPr>
              <a:t>Совместное исследование «Битрикс24</a:t>
            </a:r>
            <a:r>
              <a:rPr lang="ru-RU" sz="1600" i="1" dirty="0">
                <a:solidFill>
                  <a:schemeClr val="bg1"/>
                </a:solidFill>
              </a:rPr>
              <a:t>» </a:t>
            </a:r>
            <a:r>
              <a:rPr lang="ru-RU" sz="1600" i="1" dirty="0" smtClean="0">
                <a:solidFill>
                  <a:schemeClr val="bg1"/>
                </a:solidFill>
              </a:rPr>
              <a:t>и </a:t>
            </a:r>
            <a:r>
              <a:rPr lang="ru-RU" sz="1600" i="1" dirty="0" err="1" smtClean="0">
                <a:solidFill>
                  <a:schemeClr val="bg1"/>
                </a:solidFill>
              </a:rPr>
              <a:t>J’son</a:t>
            </a:r>
            <a:r>
              <a:rPr lang="ru-RU" sz="1600" i="1" dirty="0" smtClean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chemeClr val="bg1"/>
                </a:solidFill>
              </a:rPr>
              <a:t>&amp; </a:t>
            </a:r>
            <a:r>
              <a:rPr lang="ru-RU" sz="1600" i="1" dirty="0" err="1">
                <a:solidFill>
                  <a:schemeClr val="bg1"/>
                </a:solidFill>
              </a:rPr>
              <a:t>Partners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 err="1" smtClean="0">
                <a:solidFill>
                  <a:schemeClr val="bg1"/>
                </a:solidFill>
              </a:rPr>
              <a:t>Consulting</a:t>
            </a:r>
            <a:r>
              <a:rPr lang="ru-RU" sz="1600" i="1" dirty="0" smtClean="0">
                <a:solidFill>
                  <a:schemeClr val="bg1"/>
                </a:solidFill>
              </a:rPr>
              <a:t>, 2015</a:t>
            </a:r>
            <a:endParaRPr lang="ru-RU" sz="1600" i="1" dirty="0">
              <a:solidFill>
                <a:schemeClr val="bg1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>
            <a:off x="-48797" y="2204864"/>
            <a:ext cx="9276273" cy="4752528"/>
          </a:xfrm>
          <a:prstGeom prst="rtTriangl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8613647" y="0"/>
            <a:ext cx="1188877" cy="6957392"/>
          </a:xfrm>
          <a:prstGeom prst="triangle">
            <a:avLst/>
          </a:prstGeom>
          <a:solidFill>
            <a:srgbClr val="92D05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30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1"/>
          <p:cNvSpPr txBox="1">
            <a:spLocks/>
          </p:cNvSpPr>
          <p:nvPr/>
        </p:nvSpPr>
        <p:spPr>
          <a:xfrm>
            <a:off x="748650" y="501169"/>
            <a:ext cx="7749444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Основные причины роста лояльности к удаленным сотрудникам</a:t>
            </a:r>
            <a:endParaRPr lang="ru-RU" sz="3200" b="1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31312" y="2214536"/>
            <a:ext cx="68253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требуемый </a:t>
            </a:r>
            <a:r>
              <a:rPr lang="ru-RU" dirty="0"/>
              <a:t>результат без повседневного контроля </a:t>
            </a:r>
            <a:endParaRPr lang="ru-RU" dirty="0" smtClean="0"/>
          </a:p>
          <a:p>
            <a:pPr marL="285750" indent="-285750" fontAlgn="base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сокращение издержек</a:t>
            </a:r>
          </a:p>
          <a:p>
            <a:pPr marL="285750" indent="-285750" fontAlgn="base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повышение </a:t>
            </a:r>
            <a:r>
              <a:rPr lang="ru-RU" dirty="0"/>
              <a:t>производительности труда </a:t>
            </a:r>
            <a:endParaRPr lang="ru-RU" dirty="0" smtClean="0"/>
          </a:p>
          <a:p>
            <a:pPr marL="285750" indent="-285750" fontAlgn="base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примерно </a:t>
            </a:r>
            <a:r>
              <a:rPr lang="ru-RU" dirty="0"/>
              <a:t>четверть опрошенных полагают, что сотрудники, работающие вне офиса, выполняют работу более </a:t>
            </a:r>
            <a:r>
              <a:rPr lang="ru-RU" dirty="0" smtClean="0"/>
              <a:t>качественно</a:t>
            </a:r>
            <a:endParaRPr lang="ru-RU" dirty="0"/>
          </a:p>
          <a:p>
            <a:pPr marL="285750" indent="-285750" fontAlgn="base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/>
              <a:t>расширенные возможности для </a:t>
            </a:r>
            <a:r>
              <a:rPr lang="ru-RU" dirty="0" err="1" smtClean="0"/>
              <a:t>рекрутинга</a:t>
            </a:r>
            <a:endParaRPr lang="ru-RU" dirty="0"/>
          </a:p>
          <a:p>
            <a:pPr marL="285750" indent="-285750" fontAlgn="base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повышение </a:t>
            </a:r>
            <a:r>
              <a:rPr lang="ru-RU" dirty="0"/>
              <a:t>мобильности и оперативности, </a:t>
            </a:r>
            <a:r>
              <a:rPr lang="ru-RU" dirty="0" smtClean="0"/>
              <a:t>более </a:t>
            </a:r>
            <a:r>
              <a:rPr lang="ru-RU" dirty="0"/>
              <a:t>гибкого подхода к формированию графика работы, что приводит к улучшению качества обслуживания </a:t>
            </a:r>
            <a:r>
              <a:rPr lang="ru-RU" dirty="0" smtClean="0"/>
              <a:t>клиентов</a:t>
            </a:r>
          </a:p>
          <a:p>
            <a:pPr fontAlgn="base">
              <a:buClr>
                <a:srgbClr val="00B0F0"/>
              </a:buClr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6035766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*</a:t>
            </a:r>
            <a:r>
              <a:rPr lang="ru-RU" sz="1600" i="1" dirty="0" smtClean="0"/>
              <a:t>Совместное исследование «Битрикс24</a:t>
            </a:r>
            <a:r>
              <a:rPr lang="ru-RU" sz="1600" i="1" dirty="0"/>
              <a:t>» </a:t>
            </a:r>
            <a:r>
              <a:rPr lang="ru-RU" sz="1600" i="1" dirty="0" smtClean="0"/>
              <a:t>и </a:t>
            </a:r>
            <a:r>
              <a:rPr lang="ru-RU" sz="1600" i="1" dirty="0" err="1" smtClean="0"/>
              <a:t>J’son</a:t>
            </a:r>
            <a:r>
              <a:rPr lang="ru-RU" sz="1600" i="1" dirty="0" smtClean="0"/>
              <a:t> </a:t>
            </a:r>
            <a:r>
              <a:rPr lang="ru-RU" sz="1600" i="1" dirty="0"/>
              <a:t>&amp; </a:t>
            </a:r>
            <a:r>
              <a:rPr lang="ru-RU" sz="1600" i="1" dirty="0" err="1"/>
              <a:t>Partners</a:t>
            </a:r>
            <a:r>
              <a:rPr lang="ru-RU" sz="1600" i="1" dirty="0"/>
              <a:t> </a:t>
            </a:r>
            <a:r>
              <a:rPr lang="ru-RU" sz="1600" i="1" dirty="0" err="1" smtClean="0"/>
              <a:t>Consulting</a:t>
            </a:r>
            <a:r>
              <a:rPr lang="ru-RU" sz="1600" i="1" dirty="0" smtClean="0"/>
              <a:t>, 2015</a:t>
            </a:r>
            <a:endParaRPr lang="ru-RU" sz="1600" i="1" dirty="0"/>
          </a:p>
        </p:txBody>
      </p:sp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573" y="6061758"/>
            <a:ext cx="1679449" cy="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6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одуль Планирование и бюджетирование для ББУ">
  <a:themeElements>
    <a:clrScheme name="Модуль Планирование и бюджетирование для ББУ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Модуль Планирование и бюджетирование для ББУ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уль Планирование и бюджетирование для ББУ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14109</TotalTime>
  <Words>710</Words>
  <Application>Microsoft Office PowerPoint</Application>
  <PresentationFormat>Экран (4:3)</PresentationFormat>
  <Paragraphs>166</Paragraphs>
  <Slides>29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0" baseType="lpstr">
      <vt:lpstr>Arial</vt:lpstr>
      <vt:lpstr>Arial Black</vt:lpstr>
      <vt:lpstr>Arial Narrow</vt:lpstr>
      <vt:lpstr>Calibri</vt:lpstr>
      <vt:lpstr>Calibri </vt:lpstr>
      <vt:lpstr>Calibri Light</vt:lpstr>
      <vt:lpstr>pt_serifregular</vt:lpstr>
      <vt:lpstr>Wingdings</vt:lpstr>
      <vt:lpstr>Тема1</vt:lpstr>
      <vt:lpstr>Модуль Планирование и бюджетирование для ББУ</vt:lpstr>
      <vt:lpstr>CorelDRAW X8 Graphic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Решения для государственных организаций</dc:title>
  <dc:creator>goover</dc:creator>
  <cp:lastModifiedBy>Dmitrii Kuchin</cp:lastModifiedBy>
  <cp:revision>782</cp:revision>
  <dcterms:created xsi:type="dcterms:W3CDTF">2010-07-29T09:25:57Z</dcterms:created>
  <dcterms:modified xsi:type="dcterms:W3CDTF">2017-04-17T10:53:49Z</dcterms:modified>
</cp:coreProperties>
</file>